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7" r:id="rId1"/>
  </p:sldMasterIdLst>
  <p:notesMasterIdLst>
    <p:notesMasterId r:id="rId34"/>
  </p:notesMasterIdLst>
  <p:sldIdLst>
    <p:sldId id="256" r:id="rId2"/>
    <p:sldId id="267" r:id="rId3"/>
    <p:sldId id="268" r:id="rId4"/>
    <p:sldId id="269" r:id="rId5"/>
    <p:sldId id="284" r:id="rId6"/>
    <p:sldId id="270" r:id="rId7"/>
    <p:sldId id="272" r:id="rId8"/>
    <p:sldId id="273" r:id="rId9"/>
    <p:sldId id="274" r:id="rId10"/>
    <p:sldId id="275" r:id="rId11"/>
    <p:sldId id="288" r:id="rId12"/>
    <p:sldId id="257" r:id="rId13"/>
    <p:sldId id="286" r:id="rId14"/>
    <p:sldId id="258" r:id="rId15"/>
    <p:sldId id="259" r:id="rId16"/>
    <p:sldId id="260" r:id="rId17"/>
    <p:sldId id="277" r:id="rId18"/>
    <p:sldId id="261" r:id="rId19"/>
    <p:sldId id="278" r:id="rId20"/>
    <p:sldId id="279" r:id="rId21"/>
    <p:sldId id="280" r:id="rId22"/>
    <p:sldId id="281" r:id="rId23"/>
    <p:sldId id="282" r:id="rId24"/>
    <p:sldId id="283" r:id="rId25"/>
    <p:sldId id="290" r:id="rId26"/>
    <p:sldId id="291" r:id="rId27"/>
    <p:sldId id="292" r:id="rId28"/>
    <p:sldId id="293" r:id="rId29"/>
    <p:sldId id="294" r:id="rId30"/>
    <p:sldId id="295" r:id="rId31"/>
    <p:sldId id="297" r:id="rId32"/>
    <p:sldId id="29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utton, Ashlee" initials="DA" lastIdx="8"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4" autoAdjust="0"/>
    <p:restoredTop sz="94660"/>
  </p:normalViewPr>
  <p:slideViewPr>
    <p:cSldViewPr snapToGrid="0">
      <p:cViewPr>
        <p:scale>
          <a:sx n="92" d="100"/>
          <a:sy n="92" d="100"/>
        </p:scale>
        <p:origin x="-106"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2EF2A2-6D92-4667-8BC2-4B8A0B9B8813}" type="datetimeFigureOut">
              <a:rPr lang="en-US" smtClean="0"/>
              <a:t>3/21/2016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2CACDF-9340-463C-B31D-B9AE8F246CB3}" type="slidenum">
              <a:rPr lang="en-US" smtClean="0"/>
              <a:t>‹#›</a:t>
            </a:fld>
            <a:endParaRPr lang="en-US"/>
          </a:p>
        </p:txBody>
      </p:sp>
    </p:spTree>
    <p:extLst>
      <p:ext uri="{BB962C8B-B14F-4D97-AF65-F5344CB8AC3E}">
        <p14:creationId xmlns:p14="http://schemas.microsoft.com/office/powerpoint/2010/main" val="4127256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2CACDF-9340-463C-B31D-B9AE8F246CB3}" type="slidenum">
              <a:rPr lang="en-US" smtClean="0"/>
              <a:t>2</a:t>
            </a:fld>
            <a:endParaRPr lang="en-US"/>
          </a:p>
        </p:txBody>
      </p:sp>
    </p:spTree>
    <p:extLst>
      <p:ext uri="{BB962C8B-B14F-4D97-AF65-F5344CB8AC3E}">
        <p14:creationId xmlns:p14="http://schemas.microsoft.com/office/powerpoint/2010/main" val="3842097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2CACDF-9340-463C-B31D-B9AE8F246CB3}" type="slidenum">
              <a:rPr lang="en-US" smtClean="0"/>
              <a:t>11</a:t>
            </a:fld>
            <a:endParaRPr lang="en-US"/>
          </a:p>
        </p:txBody>
      </p:sp>
    </p:spTree>
    <p:extLst>
      <p:ext uri="{BB962C8B-B14F-4D97-AF65-F5344CB8AC3E}">
        <p14:creationId xmlns:p14="http://schemas.microsoft.com/office/powerpoint/2010/main" val="49889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8B7245A-42DA-434E-9231-1A2E95CEFE91}"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0199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F14BAF77-047B-4AC8-B4A1-7ED3A9D1F8BC}" type="datetime1">
              <a:rPr lang="en-US" smtClean="0"/>
              <a:t>3/21/2016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52668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C5B9FF-4A6B-4E92-A409-FCBE3644E7D9}"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6371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CF31E6-0D36-4CF0-BFA4-FFE7E33D6E4D}"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336706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FF768F3-8E4A-4CB1-AC72-1A1973DE8063}"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5398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81F76C8-683B-443A-9DFA-F2781D78E026}"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4350985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5ACDF-1E2E-4CD2-8EE4-229184E40F24}"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04856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2142F9A-1E93-4E25-9995-6A75C28AED84}"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564218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9886F16-E098-4B70-9F00-DBBD2584F525}"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9201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8ADA7C-42B3-41CD-AF40-CFA90BEF7274}"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53942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5FE9BBC-9298-487A-A76E-CEE0FB0B8FA0}" type="datetime1">
              <a:rPr lang="en-US" smtClean="0"/>
              <a:t>3/21/2016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027869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BC1DC10-4F3B-4F23-98E4-254314B12500}" type="datetime1">
              <a:rPr lang="en-US" smtClean="0"/>
              <a:t>3/21/2016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45670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17E7587-3E18-4906-8D59-7D576E6B4EE8}" type="datetime1">
              <a:rPr lang="en-US" smtClean="0"/>
              <a:t>3/21/2016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7502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C0CCC9-7EB5-490F-BBA4-FFCEC007FF48}" type="datetime1">
              <a:rPr lang="en-US" smtClean="0"/>
              <a:t>3/21/2016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2791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0B7398-CEE4-49F4-B448-0993DBEB9191}" type="datetime1">
              <a:rPr lang="en-US" smtClean="0"/>
              <a:t>3/21/2016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42356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114597-B644-4219-A18D-17D2902527D8}" type="datetime1">
              <a:rPr lang="en-US" smtClean="0"/>
              <a:t>3/21/2016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3069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2A70C4B-6035-45AE-8E81-20CF7BEB41D6}" type="datetime1">
              <a:rPr lang="en-US" smtClean="0"/>
              <a:t>3/21/2016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54218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7A03D680-5399-45F9-8931-A906343958C4}" type="datetime1">
              <a:rPr lang="en-US" smtClean="0"/>
              <a:t>3/21/2016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772665572"/>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www.tutorialgeek.net/2011/04/ninja-turtlecolor-code-hartman.html" TargetMode="External"/><Relationship Id="rId2" Type="http://schemas.openxmlformats.org/officeDocument/2006/relationships/image" Target="../media/image29.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hyperlink" Target="http://maditsmadfunny.wikia.com/wiki/Captain_America"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allpaperswide.com/iron_man_comic_art-wallpapers.html" TargetMode="External"/><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machsabre.deviantart.com/art/Hulk-337679078"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ifap.ed.gov/EarlyFAFSA/EarlyFAFSAResources.html" TargetMode="External"/><Relationship Id="rId2" Type="http://schemas.openxmlformats.org/officeDocument/2006/relationships/image" Target="../media/image42.jpeg"/><Relationship Id="rId1" Type="http://schemas.openxmlformats.org/officeDocument/2006/relationships/slideLayout" Target="../slideLayouts/slideLayout6.xml"/><Relationship Id="rId6" Type="http://schemas.openxmlformats.org/officeDocument/2006/relationships/hyperlink" Target="http://123hdwallpapers.com/x-men-wolverine-yellow-marvel-comics-cartoon.html#.Vs9RBvkrKUk" TargetMode="External"/><Relationship Id="rId5" Type="http://schemas.openxmlformats.org/officeDocument/2006/relationships/hyperlink" Target="http://ifap.ed.gov/EarlyFAFSA/EarlyFAFSADCLandEA.html" TargetMode="External"/><Relationship Id="rId4" Type="http://schemas.openxmlformats.org/officeDocument/2006/relationships/hyperlink" Target="http://ifap.ed.gov/EarlyFAFSA/EarlyFAFSATraining.htm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fafsa.gov/"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www.financialaidtoolkit.ed.gov/" TargetMode="External"/><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hyperlink" Target="https://ifap.ed.gov/eannouncements/091415PresidentAnnounceFAFSAFilingChanges.html" TargetMode="External"/><Relationship Id="rId13" Type="http://schemas.openxmlformats.org/officeDocument/2006/relationships/hyperlink" Target="https://www.ifap.ed.gov/fsahandbook/attachments/1516FSAHbkActiveIndexMaster.pdf" TargetMode="External"/><Relationship Id="rId3" Type="http://schemas.openxmlformats.org/officeDocument/2006/relationships/hyperlink" Target="http://www.fsaid.ed.gov/" TargetMode="External"/><Relationship Id="rId7" Type="http://schemas.openxmlformats.org/officeDocument/2006/relationships/hyperlink" Target="https://www.nasfaa.org/ppy_nasfaa_press_release" TargetMode="External"/><Relationship Id="rId12" Type="http://schemas.openxmlformats.org/officeDocument/2006/relationships/hyperlink" Target="http://www.carroll.edu/finaid/fafsa.cc" TargetMode="External"/><Relationship Id="rId2" Type="http://schemas.openxmlformats.org/officeDocument/2006/relationships/hyperlink" Target="http://www.fafsa.gov/" TargetMode="External"/><Relationship Id="rId1" Type="http://schemas.openxmlformats.org/officeDocument/2006/relationships/slideLayout" Target="../slideLayouts/slideLayout6.xml"/><Relationship Id="rId6" Type="http://schemas.openxmlformats.org/officeDocument/2006/relationships/hyperlink" Target="http://www.financialaidtoolkit.ed.gov/tk/search#YourSearchResults" TargetMode="External"/><Relationship Id="rId11" Type="http://schemas.openxmlformats.org/officeDocument/2006/relationships/hyperlink" Target="https://ifap.ed.gov/dpcletters/GEN1603.html" TargetMode="External"/><Relationship Id="rId5" Type="http://schemas.openxmlformats.org/officeDocument/2006/relationships/hyperlink" Target="https://fafsa.ed.gov/help.htm" TargetMode="External"/><Relationship Id="rId10" Type="http://schemas.openxmlformats.org/officeDocument/2006/relationships/hyperlink" Target="http://www.studentaid.gov/" TargetMode="External"/><Relationship Id="rId4" Type="http://schemas.openxmlformats.org/officeDocument/2006/relationships/hyperlink" Target="http://www.ssa.gov/" TargetMode="External"/><Relationship Id="rId9" Type="http://schemas.openxmlformats.org/officeDocument/2006/relationships/hyperlink" Target="https://ifap.ed.gov/eannouncements/021816EarlyFAFSAEA2andPriorPriorYear.html"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www.duup.co.uk/x/b694c75fbd" TargetMode="External"/><Relationship Id="rId13" Type="http://schemas.openxmlformats.org/officeDocument/2006/relationships/hyperlink" Target="http://wallup.net/simple-background-superhero-comics-heroes-hellboy-dark-horse-blo0p-minimalism/" TargetMode="External"/><Relationship Id="rId18" Type="http://schemas.openxmlformats.org/officeDocument/2006/relationships/hyperlink" Target="http://machsabre.deviantart.com/art/Hulk-337679078" TargetMode="External"/><Relationship Id="rId26" Type="http://schemas.openxmlformats.org/officeDocument/2006/relationships/hyperlink" Target="http://photobucket.com/images/batman%20symbol" TargetMode="External"/><Relationship Id="rId3" Type="http://schemas.openxmlformats.org/officeDocument/2006/relationships/slideLayout" Target="../slideLayouts/slideLayout6.xml"/><Relationship Id="rId21" Type="http://schemas.openxmlformats.org/officeDocument/2006/relationships/hyperlink" Target="http://paper4pc.com/cartoons/4/" TargetMode="External"/><Relationship Id="rId34" Type="http://schemas.openxmlformats.org/officeDocument/2006/relationships/hyperlink" Target="http://comicvine.gamespot.com/images/1300-4530185" TargetMode="External"/><Relationship Id="rId7" Type="http://schemas.openxmlformats.org/officeDocument/2006/relationships/hyperlink" Target="https://www.walldevil.com/7214-blo0p-flash-superhero-minimalistic-red-background-superheroes.html" TargetMode="External"/><Relationship Id="rId12" Type="http://schemas.openxmlformats.org/officeDocument/2006/relationships/hyperlink" Target="http://www.wallconvert.com/converted/green-lantern-a-superhero-green-minimalism-231436.html" TargetMode="External"/><Relationship Id="rId17" Type="http://schemas.openxmlformats.org/officeDocument/2006/relationships/hyperlink" Target="https://www.pinterest.com/pin/509399407826137391/" TargetMode="External"/><Relationship Id="rId25" Type="http://schemas.openxmlformats.org/officeDocument/2006/relationships/hyperlink" Target="http://coldslitherpodcast.com/2013/03/08/10-comic-book-women-we-admire/" TargetMode="External"/><Relationship Id="rId33" Type="http://schemas.openxmlformats.org/officeDocument/2006/relationships/hyperlink" Target="http://www.bigsparkmedia.com/blog/56-hip-hip-hooray-for-the-underdog-how-small-business-packs-a-punch" TargetMode="External"/><Relationship Id="rId2" Type="http://schemas.openxmlformats.org/officeDocument/2006/relationships/audio" Target="../media/media2.wav"/><Relationship Id="rId16" Type="http://schemas.openxmlformats.org/officeDocument/2006/relationships/hyperlink" Target="http://cartoonfatness.wikia.com/wiki/Wonder_Woman" TargetMode="External"/><Relationship Id="rId20" Type="http://schemas.openxmlformats.org/officeDocument/2006/relationships/hyperlink" Target="http://123hdwallpapers.com/x-men-wolverine-yellow-marvel-comics-cartoon.html#.Vs9RBvkrKUk" TargetMode="External"/><Relationship Id="rId29" Type="http://schemas.openxmlformats.org/officeDocument/2006/relationships/hyperlink" Target="http://bobhertley.deviantart.com/art/Thor-430072542" TargetMode="External"/><Relationship Id="rId1" Type="http://schemas.microsoft.com/office/2007/relationships/media" Target="../media/media2.wav"/><Relationship Id="rId6" Type="http://schemas.openxmlformats.org/officeDocument/2006/relationships/hyperlink" Target="http://maditsmadfunny.wikia.com/wiki/Captain_America" TargetMode="External"/><Relationship Id="rId11" Type="http://schemas.openxmlformats.org/officeDocument/2006/relationships/hyperlink" Target="http://wallup.net/superhero-marvel-cinematic-universe-marvel-heroes-deadpool-blo0p/" TargetMode="External"/><Relationship Id="rId24" Type="http://schemas.openxmlformats.org/officeDocument/2006/relationships/hyperlink" Target="http://wallpapershidef.com/joker-pictures-cartoon-2.html" TargetMode="External"/><Relationship Id="rId32" Type="http://schemas.openxmlformats.org/officeDocument/2006/relationships/hyperlink" Target="http://batcatpodcast.blogspot.com/2012/11/joltin-john-dimaggio.html" TargetMode="External"/><Relationship Id="rId5" Type="http://schemas.openxmlformats.org/officeDocument/2006/relationships/hyperlink" Target="http://www.wavsource.com/tv/batman.htm" TargetMode="External"/><Relationship Id="rId15" Type="http://schemas.openxmlformats.org/officeDocument/2006/relationships/hyperlink" Target="http://videohive.net/item/superhero-background-/7931081" TargetMode="External"/><Relationship Id="rId23" Type="http://schemas.openxmlformats.org/officeDocument/2006/relationships/hyperlink" Target="http://wallup.net/green-arrow-minimalism-green-background-blo0p-superhero-dc-comics/" TargetMode="External"/><Relationship Id="rId28" Type="http://schemas.openxmlformats.org/officeDocument/2006/relationships/hyperlink" Target="http://mamiverse.com/star-wars-quotes-philosophy-60809/" TargetMode="External"/><Relationship Id="rId36" Type="http://schemas.openxmlformats.org/officeDocument/2006/relationships/image" Target="../media/image1.png"/><Relationship Id="rId10" Type="http://schemas.openxmlformats.org/officeDocument/2006/relationships/hyperlink" Target="http://www.wallpaperup.com/138213/DAREDEVIL_marvel_superhero_gq.html" TargetMode="External"/><Relationship Id="rId19" Type="http://schemas.openxmlformats.org/officeDocument/2006/relationships/hyperlink" Target="http://marvel.com/news/movies/24758/sony_pictures_and_marvel_studios_find_their_spider-man_star_and_director" TargetMode="External"/><Relationship Id="rId31" Type="http://schemas.openxmlformats.org/officeDocument/2006/relationships/hyperlink" Target="http://trendsnow.deviantart.com/" TargetMode="External"/><Relationship Id="rId4" Type="http://schemas.openxmlformats.org/officeDocument/2006/relationships/hyperlink" Target="http://faithsmessenger.com/super-heroes/" TargetMode="External"/><Relationship Id="rId9" Type="http://schemas.openxmlformats.org/officeDocument/2006/relationships/hyperlink" Target="http://storagetopia.imation.com/en/storagehero/" TargetMode="External"/><Relationship Id="rId14" Type="http://schemas.openxmlformats.org/officeDocument/2006/relationships/hyperlink" Target="https://commons.wikimedia.org/wiki/File:Symbol_from_The_Incredibles_logo.svg" TargetMode="External"/><Relationship Id="rId22" Type="http://schemas.openxmlformats.org/officeDocument/2006/relationships/hyperlink" Target="http://cartoonfatness.wikia.com/wiki/Superman" TargetMode="External"/><Relationship Id="rId27" Type="http://schemas.openxmlformats.org/officeDocument/2006/relationships/hyperlink" Target="http://www.tutorialgeek.net/2011/04/ninja-turtlecolor-code-hartman.html" TargetMode="External"/><Relationship Id="rId30" Type="http://schemas.openxmlformats.org/officeDocument/2006/relationships/hyperlink" Target="http://wallpaperswide.com/iron_man_comic_art-wallpapers.html" TargetMode="External"/><Relationship Id="rId35" Type="http://schemas.openxmlformats.org/officeDocument/2006/relationships/hyperlink" Target="http://www.rosswalker.co.uk/tv_sounds/batman.ht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hyperlink" Target="http://www.ssa.gov/" TargetMode="External"/><Relationship Id="rId4" Type="http://schemas.openxmlformats.org/officeDocument/2006/relationships/hyperlink" Target="https://fsaid.ed.go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atman_theme_x">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1" y="5672667"/>
            <a:ext cx="609600" cy="609600"/>
          </a:xfrm>
          <a:prstGeom prst="rect">
            <a:avLst/>
          </a:prstGeom>
        </p:spPr>
      </p:pic>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1026" name="Picture 2" descr="http://img1.wikia.nocookie.net/__cb20141114004656/superhero-fan/images/5/50/Wiki-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278660" y="2496065"/>
            <a:ext cx="5931242" cy="2586681"/>
          </a:xfrm>
          <a:prstGeom prst="rect">
            <a:avLst/>
          </a:prstGeom>
          <a:noFill/>
        </p:spPr>
        <p:txBody>
          <a:bodyPr wrap="square" rtlCol="0">
            <a:spAutoFit/>
          </a:bodyPr>
          <a:lstStyle/>
          <a:p>
            <a:pPr algn="ctr"/>
            <a:r>
              <a:rPr lang="en-US" sz="4000" b="1" dirty="0" smtClean="0">
                <a:latin typeface="Showcard Gothic" panose="04020904020102020604" pitchFamily="82" charset="0"/>
              </a:rPr>
              <a:t>Become   a   Financial Aid   Superhero with   RMASFAA’s   Best   Practices</a:t>
            </a:r>
            <a:endParaRPr lang="en-US" sz="4000" b="1" dirty="0">
              <a:latin typeface="Showcard Gothic" panose="04020904020102020604" pitchFamily="82" charset="0"/>
            </a:endParaRPr>
          </a:p>
        </p:txBody>
      </p:sp>
      <p:sp>
        <p:nvSpPr>
          <p:cNvPr id="6" name="TextBox 5"/>
          <p:cNvSpPr txBox="1"/>
          <p:nvPr/>
        </p:nvSpPr>
        <p:spPr>
          <a:xfrm>
            <a:off x="9209902" y="6645129"/>
            <a:ext cx="5562600" cy="338554"/>
          </a:xfrm>
          <a:prstGeom prst="rect">
            <a:avLst/>
          </a:prstGeom>
          <a:noFill/>
        </p:spPr>
        <p:txBody>
          <a:bodyPr wrap="square" rtlCol="0">
            <a:spAutoFit/>
          </a:bodyPr>
          <a:lstStyle/>
          <a:p>
            <a:r>
              <a:rPr lang="en-US" sz="800" dirty="0"/>
              <a:t>retrieved from: http://faithsmessenger.com/super-heroes/ </a:t>
            </a:r>
          </a:p>
          <a:p>
            <a:endParaRPr lang="en-US" sz="800" dirty="0"/>
          </a:p>
        </p:txBody>
      </p:sp>
    </p:spTree>
    <p:extLst>
      <p:ext uri="{BB962C8B-B14F-4D97-AF65-F5344CB8AC3E}">
        <p14:creationId xmlns:p14="http://schemas.microsoft.com/office/powerpoint/2010/main" val="2546166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3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upload.wikimedia.org/wikipedia/commons/thumb/4/4d/Symbol_from_The_Incredibles_logo.svg/1280px-Symbol_from_The_Incredibles_logo.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1224" y="336419"/>
            <a:ext cx="1554178" cy="10721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8352" y="208230"/>
            <a:ext cx="10999961" cy="1200329"/>
          </a:xfrm>
          <a:prstGeom prst="rect">
            <a:avLst/>
          </a:prstGeom>
          <a:noFill/>
        </p:spPr>
        <p:txBody>
          <a:bodyPr wrap="square" rtlCol="0">
            <a:spAutoFit/>
          </a:bodyPr>
          <a:lstStyle/>
          <a:p>
            <a:pPr algn="ctr"/>
            <a:r>
              <a:rPr lang="en-US" sz="3600" dirty="0" smtClean="0">
                <a:solidFill>
                  <a:srgbClr val="002060"/>
                </a:solidFill>
                <a:latin typeface="Showcard Gothic" panose="04020904020102020604" pitchFamily="82" charset="0"/>
              </a:rPr>
              <a:t>Create Awareness Campaigns on Campus about the new FSA ID Changes </a:t>
            </a:r>
            <a:endParaRPr lang="en-US" sz="3600" dirty="0">
              <a:solidFill>
                <a:srgbClr val="002060"/>
              </a:solidFill>
              <a:latin typeface="Showcard Gothic" panose="04020904020102020604" pitchFamily="82" charset="0"/>
            </a:endParaRPr>
          </a:p>
        </p:txBody>
      </p:sp>
      <p:pic>
        <p:nvPicPr>
          <p:cNvPr id="5"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9621" r="38110" b="4311"/>
          <a:stretch/>
        </p:blipFill>
        <p:spPr bwMode="auto">
          <a:xfrm>
            <a:off x="2925918" y="1371690"/>
            <a:ext cx="5944827" cy="4957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descr="http://www.prisoncensorship.info/archive/etext/movies/long/incredibl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02" y="208230"/>
            <a:ext cx="870986" cy="11915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624873" y="6523956"/>
            <a:ext cx="6443427" cy="461665"/>
          </a:xfrm>
          <a:prstGeom prst="rect">
            <a:avLst/>
          </a:prstGeom>
          <a:noFill/>
        </p:spPr>
        <p:txBody>
          <a:bodyPr wrap="square" rtlCol="0">
            <a:spAutoFit/>
          </a:bodyPr>
          <a:lstStyle/>
          <a:p>
            <a:r>
              <a:rPr lang="en-US" sz="800" dirty="0" smtClean="0"/>
              <a:t>Logo retrieved </a:t>
            </a:r>
            <a:r>
              <a:rPr lang="en-US" sz="800" dirty="0"/>
              <a:t>from: https://</a:t>
            </a:r>
            <a:r>
              <a:rPr lang="en-US" sz="800" dirty="0" smtClean="0"/>
              <a:t>commons.wikimedia.org/wiki/File:Symbol_from_The_Incredibles_logo.svg</a:t>
            </a:r>
            <a:endParaRPr lang="en-US" sz="800" dirty="0"/>
          </a:p>
          <a:p>
            <a:r>
              <a:rPr lang="en-US" sz="800" dirty="0" smtClean="0"/>
              <a:t>Mr. Incredible retrieved </a:t>
            </a:r>
            <a:r>
              <a:rPr lang="en-US" sz="800" dirty="0"/>
              <a:t>from: http://</a:t>
            </a:r>
            <a:r>
              <a:rPr lang="en-US" sz="800" dirty="0" smtClean="0"/>
              <a:t>www.prisoncensorship.info/archive/etext/movies/long/incredibles.html</a:t>
            </a:r>
            <a:endParaRPr lang="en-US" sz="800" dirty="0"/>
          </a:p>
          <a:p>
            <a:endParaRPr lang="en-US" sz="800" dirty="0"/>
          </a:p>
        </p:txBody>
      </p:sp>
      <p:sp>
        <p:nvSpPr>
          <p:cNvPr id="9" name="Slide Number Placeholder 8"/>
          <p:cNvSpPr>
            <a:spLocks noGrp="1"/>
          </p:cNvSpPr>
          <p:nvPr>
            <p:ph type="sldNum" sz="quarter" idx="12"/>
          </p:nvPr>
        </p:nvSpPr>
        <p:spPr>
          <a:xfrm>
            <a:off x="10827190" y="-371643"/>
            <a:ext cx="1142245" cy="669925"/>
          </a:xfrm>
        </p:spPr>
        <p:txBody>
          <a:bodyPr/>
          <a:lstStyle/>
          <a:p>
            <a:fld id="{D57F1E4F-1CFF-5643-939E-02111984F565}" type="slidenum">
              <a:rPr lang="en-US" sz="1200" smtClean="0">
                <a:solidFill>
                  <a:srgbClr val="002060"/>
                </a:solidFill>
              </a:rPr>
              <a:t>10</a:t>
            </a:fld>
            <a:endParaRPr lang="en-US" sz="1200" dirty="0">
              <a:solidFill>
                <a:srgbClr val="002060"/>
              </a:solidFill>
            </a:endParaRPr>
          </a:p>
        </p:txBody>
      </p:sp>
      <p:sp>
        <p:nvSpPr>
          <p:cNvPr id="8" name="Explosion 2 7"/>
          <p:cNvSpPr/>
          <p:nvPr/>
        </p:nvSpPr>
        <p:spPr>
          <a:xfrm>
            <a:off x="-255926" y="1371690"/>
            <a:ext cx="3836123" cy="4505325"/>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rot="19850577">
            <a:off x="-9869" y="3250377"/>
            <a:ext cx="3344008" cy="1200329"/>
          </a:xfrm>
          <a:prstGeom prst="rect">
            <a:avLst/>
          </a:prstGeom>
          <a:noFill/>
        </p:spPr>
        <p:txBody>
          <a:bodyPr wrap="square" rtlCol="0">
            <a:spAutoFit/>
          </a:bodyPr>
          <a:lstStyle/>
          <a:p>
            <a:pPr algn="ctr"/>
            <a:r>
              <a:rPr lang="en-US" sz="2400" dirty="0" smtClean="0"/>
              <a:t>Highlight tips </a:t>
            </a:r>
          </a:p>
          <a:p>
            <a:pPr algn="ctr"/>
            <a:r>
              <a:rPr lang="en-US" sz="2400" dirty="0"/>
              <a:t>o</a:t>
            </a:r>
            <a:r>
              <a:rPr lang="en-US" sz="2400" dirty="0" smtClean="0"/>
              <a:t>n your </a:t>
            </a:r>
          </a:p>
          <a:p>
            <a:pPr algn="ctr"/>
            <a:r>
              <a:rPr lang="en-US" sz="2400" dirty="0"/>
              <a:t>w</a:t>
            </a:r>
            <a:r>
              <a:rPr lang="en-US" sz="2400" dirty="0" smtClean="0"/>
              <a:t>ebsite</a:t>
            </a:r>
            <a:endParaRPr lang="en-US" sz="2400" dirty="0"/>
          </a:p>
        </p:txBody>
      </p:sp>
      <p:sp>
        <p:nvSpPr>
          <p:cNvPr id="13" name="TextBox 12"/>
          <p:cNvSpPr txBox="1"/>
          <p:nvPr/>
        </p:nvSpPr>
        <p:spPr>
          <a:xfrm>
            <a:off x="259202" y="6488601"/>
            <a:ext cx="4772025" cy="369332"/>
          </a:xfrm>
          <a:prstGeom prst="rect">
            <a:avLst/>
          </a:prstGeom>
          <a:noFill/>
        </p:spPr>
        <p:txBody>
          <a:bodyPr wrap="square" rtlCol="0">
            <a:spAutoFit/>
          </a:bodyPr>
          <a:lstStyle/>
          <a:p>
            <a:r>
              <a:rPr lang="en-US" u="sng" dirty="0">
                <a:solidFill>
                  <a:schemeClr val="bg1"/>
                </a:solidFill>
              </a:rPr>
              <a:t>www.carroll.edu/finaid/fafsa.cc</a:t>
            </a:r>
            <a:endParaRPr lang="en-US" dirty="0">
              <a:solidFill>
                <a:schemeClr val="bg1"/>
              </a:solidFill>
            </a:endParaRPr>
          </a:p>
        </p:txBody>
      </p:sp>
    </p:spTree>
    <p:extLst>
      <p:ext uri="{BB962C8B-B14F-4D97-AF65-F5344CB8AC3E}">
        <p14:creationId xmlns:p14="http://schemas.microsoft.com/office/powerpoint/2010/main" val="12779887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0.s3.envato.com/files/157671644/SUPERHERO-BACKGROUND-LOOP-Previe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87407" cy="685800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D57F1E4F-1CFF-5643-939E-02111984F565}" type="slidenum">
              <a:rPr lang="en-US" smtClean="0"/>
              <a:t>11</a:t>
            </a:fld>
            <a:endParaRPr lang="en-US" dirty="0"/>
          </a:p>
        </p:txBody>
      </p:sp>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12301" t="21574" r="19468" b="2209"/>
          <a:stretch/>
        </p:blipFill>
        <p:spPr bwMode="auto">
          <a:xfrm>
            <a:off x="3648075" y="1401252"/>
            <a:ext cx="7934325" cy="4847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txBox="1">
            <a:spLocks/>
          </p:cNvSpPr>
          <p:nvPr/>
        </p:nvSpPr>
        <p:spPr>
          <a:xfrm>
            <a:off x="3370262" y="111125"/>
            <a:ext cx="8534400" cy="1507067"/>
          </a:xfrm>
          <a:prstGeom prst="rect">
            <a:avLst/>
          </a:prstGeom>
          <a:effectLst/>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solidFill>
                  <a:srgbClr val="002060"/>
                </a:solidFill>
                <a:latin typeface="Showcard Gothic" panose="04020904020102020604" pitchFamily="82" charset="0"/>
              </a:rPr>
              <a:t>Creating awareness continued…</a:t>
            </a:r>
            <a:endParaRPr lang="en-US" dirty="0">
              <a:solidFill>
                <a:srgbClr val="002060"/>
              </a:solidFill>
              <a:latin typeface="Showcard Gothic" panose="04020904020102020604" pitchFamily="82" charset="0"/>
            </a:endParaRPr>
          </a:p>
        </p:txBody>
      </p:sp>
      <p:sp>
        <p:nvSpPr>
          <p:cNvPr id="7" name="TextBox 6"/>
          <p:cNvSpPr txBox="1"/>
          <p:nvPr/>
        </p:nvSpPr>
        <p:spPr>
          <a:xfrm>
            <a:off x="5591175" y="6431004"/>
            <a:ext cx="4772025" cy="369332"/>
          </a:xfrm>
          <a:prstGeom prst="rect">
            <a:avLst/>
          </a:prstGeom>
          <a:noFill/>
        </p:spPr>
        <p:txBody>
          <a:bodyPr wrap="square" rtlCol="0">
            <a:spAutoFit/>
          </a:bodyPr>
          <a:lstStyle/>
          <a:p>
            <a:r>
              <a:rPr lang="en-US" u="sng" dirty="0">
                <a:solidFill>
                  <a:schemeClr val="bg1"/>
                </a:solidFill>
              </a:rPr>
              <a:t>www.carroll.edu/finaid/fafsa.cc</a:t>
            </a:r>
            <a:endParaRPr lang="en-US" dirty="0">
              <a:solidFill>
                <a:schemeClr val="bg1"/>
              </a:solidFill>
            </a:endParaRPr>
          </a:p>
        </p:txBody>
      </p:sp>
      <p:sp>
        <p:nvSpPr>
          <p:cNvPr id="4" name="TextBox 3"/>
          <p:cNvSpPr txBox="1"/>
          <p:nvPr/>
        </p:nvSpPr>
        <p:spPr>
          <a:xfrm>
            <a:off x="11582400" y="111125"/>
            <a:ext cx="412666" cy="276999"/>
          </a:xfrm>
          <a:prstGeom prst="rect">
            <a:avLst/>
          </a:prstGeom>
          <a:noFill/>
        </p:spPr>
        <p:txBody>
          <a:bodyPr wrap="square" rtlCol="0">
            <a:spAutoFit/>
          </a:bodyPr>
          <a:lstStyle/>
          <a:p>
            <a:r>
              <a:rPr lang="en-US" sz="1200" dirty="0" smtClean="0">
                <a:solidFill>
                  <a:srgbClr val="002060"/>
                </a:solidFill>
              </a:rPr>
              <a:t>11</a:t>
            </a:r>
            <a:endParaRPr lang="en-US" sz="1200" dirty="0">
              <a:solidFill>
                <a:srgbClr val="002060"/>
              </a:solidFill>
            </a:endParaRPr>
          </a:p>
        </p:txBody>
      </p:sp>
      <p:sp>
        <p:nvSpPr>
          <p:cNvPr id="8" name="TextBox 7"/>
          <p:cNvSpPr txBox="1"/>
          <p:nvPr/>
        </p:nvSpPr>
        <p:spPr>
          <a:xfrm rot="16200000">
            <a:off x="-2553413" y="4000700"/>
            <a:ext cx="5353050" cy="246221"/>
          </a:xfrm>
          <a:prstGeom prst="rect">
            <a:avLst/>
          </a:prstGeom>
          <a:noFill/>
        </p:spPr>
        <p:txBody>
          <a:bodyPr wrap="square" rtlCol="0">
            <a:spAutoFit/>
          </a:bodyPr>
          <a:lstStyle/>
          <a:p>
            <a:r>
              <a:rPr lang="en-US" sz="1000" dirty="0" smtClean="0">
                <a:solidFill>
                  <a:srgbClr val="002060"/>
                </a:solidFill>
              </a:rPr>
              <a:t>Retrieved from: http://videohive.net/item/superhero-background-/7931081</a:t>
            </a:r>
            <a:endParaRPr lang="en-US" sz="1000" dirty="0">
              <a:solidFill>
                <a:srgbClr val="002060"/>
              </a:solidFill>
            </a:endParaRPr>
          </a:p>
        </p:txBody>
      </p:sp>
    </p:spTree>
    <p:extLst>
      <p:ext uri="{BB962C8B-B14F-4D97-AF65-F5344CB8AC3E}">
        <p14:creationId xmlns:p14="http://schemas.microsoft.com/office/powerpoint/2010/main" val="939405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xplosion 2 13"/>
          <p:cNvSpPr/>
          <p:nvPr/>
        </p:nvSpPr>
        <p:spPr>
          <a:xfrm>
            <a:off x="0" y="-180621"/>
            <a:ext cx="8725894" cy="7197692"/>
          </a:xfrm>
          <a:prstGeom prst="irregularSeal2">
            <a:avLst/>
          </a:prstGeom>
          <a:solidFill>
            <a:schemeClr val="accent6">
              <a:lumMod val="75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utoShape 2" descr="data:image/jpeg;base64,/9j/4AAQSkZJRgABAQAAAQABAAD/2wCEAAkGBxQSEhUUEhQVFRQXGBoaFxUYFxwXFxccFxcXHB0XFxccHCggHBwlHRQcITEiJSkrLi4uHB8zODMsNygtLiwBCgoKDg0OGxAQGywkICQsLCwtLCwsLCwsLCwsLCwsLCwsLCwsLCwsLCwsLCwsLC4sLCwsLCwsLCwsLCwsLCwsLP/AABEIAKgBLAMBEQACEQEDEQH/xAAcAAEAAgIDAQAAAAAAAAAAAAAAAQcCBgMEBQj/xABFEAABAwIBCAcEBgcIAwAAAAABAAIDBBExBQYHEiFBUYETIjJhcZGhQlJysUNigpKywRQjM6LR0vAkRFNUY3ODkxbC8f/EABsBAQACAwEBAAAAAAAAAAAAAAABBAMFBgIH/8QAOREAAgECBAMFBwMCBgMAAAAAAAECAwQFESExEkFRYXGRodEGEyIygbHBQuHwQ1IVI1NicvEUJDP/2gAMAwEAAhEDEQA/AKTQEXQC6AIAgFkAugCAIAgJQEXQBAEAQEoCEAQEoAgFkBCAIAgCAWQBAEAQBASgIugF0AQBALIBdACgCAIAgAQBAEAQCyAIAgCAIBZAEBLGk7BcngBdHpuDuxZHqHdmnmd4RPPyCwu5ox3ml9UTwvod2LNGudhST82FvzssMsRtI71I+J693PodluYmUD/dZPNg+blieLWa/qLz9Cfcz6Gf/gGUf8s778f86j/F7L/U8n6E+5n0BzAygP7s778f86LF7L/U8n6Ee5n0OF+ZFeP7rLysfkV7WK2b/qIe5n0OnPm1WM7VLUD/AInH1AWWN9bS2qR8URwS6HSnoZWduORvxMI+YWeNWEvlkn9Tzkzrgr2QEAQBALIAEAQBAEAQAIAgCAIBZAEAQBALIAgCAIAgCA5aanfI7VjY57vda0uPkF5nKMFnJpLt0JSb2Nmybo6r5rHoeiHGVwZ+7td6LW1sas6enFm+zX9vMyRozfI2jJ2h8mxnqQOLY2X8nuI/CtbU9o1/Sp+L/C9TKrbqzYaHRdQMHXbJKeL5CPRgaqFTHLufytR7l6mRUII92kzToo7alLCCN5YHHzdcqlO/up/NUl45fY9qnBcj1oqZjOy1rR3AD5Ks23u2z0cqjJAAKcgSgCAKQQoAATIEEKMkgdOqyVDJskhiePrMafmFkhWqw1jJrubHCnujxqzMPJ8mNMxvewln4SFchil5Dao336/c8OlB8jwK/RJSuuYpZozuBIe0ciAfVXKftDcR0nFPy/ngY3bR5Gt5Q0SVTdsMsUo4G8bvLaPVbGl7Q0JfPFx816+RjdtLkaplPNWsp/2tPIB7wGu37zbhbSjf21b5Jp+T8GYpU5LdHjq2eAgCAIAgFkAQBAEAsgJQBALICEBKAICY2FxAaCSTYAbSfAKG0lmwbjkPRrWVFnSNFOw75O1bujG3zstRc43a0dIvjfZt4maFCUuw37I2i6jhsZdeocPfOqy/cxv5krRXGO3NXSGUF2avxfoWI28VvqbjRUUcLdWKNkbeDGho9AtTUqTqPim232szJJbHPZeQSEBIUgAKSCUAQHVyvXCnglmIuI43Pte19UE2vuvayzUKTq1I01zaREnksxkfKcdVCyaJ12PFxxB3tPAg7CEuKE6FR05rVCMlJZo7axEkoDx8mZwxT1M9PEdYwBus4YFzi4Fo+HVFzxNtytVrOpSpQqz/AFZ6fzqeFNOTSPXVQ9hAYoAoBBChkgKQF5yzJPGytmvSVN+mgjcT7QGo/wC+2xVuhf3ND/5zeXTdeDPEqcZbo0bLOiNp20k5H+nKLjlI0XHNp8Vurf2ia0rw+sfR+pglbf2sr/LmbNVSH9fC5rffHWjP2xs81v7a+t7n/wCUk302fgV5QlHdHjq0eCbICEBKAIAgIIQBAEAQBAS0XNgLk7ABie4BG8twb9mxownns+qJp4zt1bXlcPhwZz8lob3HqNH4aK45eS9SxC3ct9C08g5tU1GLQRBp3yHrSHxedvIWC5i5va9y86ktOi0XgWo04x2R6yrJHsh7w0XJAAxJNgPElTFOTyRDNXyvpBoYLjpulcPZiGv+9sb6raUMHu6uvDwrt/mZilWgjUcp6X3G4p6do4OlcT+4234ltaPs9HerN9yX5ZhlcvkjuZlZUyjlOUukn6KmjPXETGtLidoja4guGzaTfYCN52eL+hZ2MEoxzm9s23l2k05Tm9XoWcxthbdhjf1OK5tvPUskhATZMgTZAanpTqujyZNY7X6jB9p4v6AraYPT47uPZmzFWeUGVlo7ztNBNqyXNNIR0gx1DgJGj0I3jwC6TE8PV1DOPzLbt7CtSqcL12LU/wDPsnf5pn3Xfyrmf8Ju/wCx+XqWvew6mvZ76R4RBqUMgfNJcF4BAibvdtA6xwHM7lfw/B6jq8VdZJcur9DHUrLLKJq2h2q1MoFhP7SJ48S0tffyafNbHHafFa59GvQx27+IvCy44uEEICFAIKgGtZ5UVX0ZmopnslYLmLY5kgGIDXAhruFscDxGxsKtvxe7uIpxfPZr9jHUUss4srug0tVTNkscMo4gGNx5gkei39X2ft38jcfP+eJXVxI2rJelakk2StkgPeNdn3m7fMLVVsAuI/I1Lyf8+pmjcRe+huGTcqQ1A1oJWSD6rgbeIxHNairb1aLyqRa7zMpKWx3FhPRi5oIIIuDsIO0HxCjPLVA0rOPRpS1F3Q/2eU+4Lxk98e77NvArdWmN16OlT449u/j6mCdCMtVoVRnHmtU0LrTM6hPVlb1o3c9x7jYrqbS/oXSzpvXo91/OwqTpyg9TxFcPAQBAEAJQEoCEAQHqZvZBnrZejgbc4ucdjGDi47vDE7lWurulaw46j9X3HqEHJ5Iu3NLMmnoQHAdLPbbM4Yd0bfZHr3ri7/FK108vlj0X5fP7F6nSjDvNmWsMp1so5Sip2GSeRsbBvcbX7gMSe4LPQt6laXDTi2zzKSis2VtnDpYxbRR/8sn/AKx/xPJdFaez/wCqvL6L19CtO5/tK7ytlyoqjeomfJ3E2aPBgs0cgugoWtGgsqcUv513K8pSluzzgs55JQF/aKo2jJkJGLjIXePSvHyaByXE4027yafLLLwL1D5DbQtUZQgMipAsmQK103VdoKeEHa+Qv5Mbb5vXQ+z9POpOfRZeP/RWuXokVNZdSVQWoCLID2cyqvosoUrzh0oafCS7D+JU8Qp8drUj2fbU903lJH0auCNgQQoBioAKMGJUMHzVnXE1tbUtZ2RNIBbd1zs/JfQ7NydvBy34V9jXT+ZnkqyeTkgncxwcxzmuGDmktI5hRKKkspLNBaG65B0n1cNmzWqGfW6sg8HgbftA+K091gdvV1h8L7NvAzRryW+pZ2bmeVLW2Eb9WT/Cf1X8tzuS5m8wy4ttZLNdVsWoVYy2NhCoIynHPC17Sx7Q5rhZzXAFpB3EHYUjJwkpReT6ojLMq3PTRlbWmoASMXU5NyP9onH4Tt4cF1GHY6nlTufpL19SrUt+cSrnAgkHYRsIOII3ELpk89iqQgCAIAgCA9vNHNqSvm6NnVYLGSS1wxv5k7hv5FUr6+p2lPjlvyXV/wA3PdOm5vIv7IeR4aSIRQN1WjE+0873PO8rg7i5q3NT3lV5vyXYjYRiorJHfWA9Gk57aQI6O8UNpajePYj+MjE/VHOy3eHYPO4ynU+GHm+71MFWso6LcpvK+VpqqQyTyOe7dfBo4Nbg0dwXX0LenQhwU1kilKTk82dFZiCUBCAyQFh6Ls8m016eodqwuN2POEbjiHHc0433HxWixjDnXXvaa+JbrqvUsUanDoy52m+0ciuRyy3LZkEAUgyspBS+mOs166OPdFEPN7iT6Bq67AqfDbuXV/Yp3D+I0e2xbswC39b0BiRzQGIeWkOGwtIcPsm4+ShpSWT5g+nqKoEkbJAbh7WuB+IA/mvnVSDhNxfJ5eBsk80cxWPYkxUAhAatnznhHQRkAh1Q4fq4+F/bfwaPVbLDsPndTzaygt3+EYqlRRXafP00hc4ucSXEkk8STck+JXcJJLJFEwUgIAgJa4ggg2I2g4Ed4O5Ms9AWJmdpMki1Yq0mSLYBLjIz4vfHfj4rQYhgkKuc6GkunJ+n2LFOu1pIt6mqWSMa+Nwexwu1zTcEHgVyVSEqcnGSyaLiaeqOULGSaHpDzEbVgz07Q2pA6zcBMBuPB/A78DuI3uE4s7d+6qvOHX+39vtuV61Hi1W5Sj2kEgggg2IIsQRiCNy7NNPVFIhAEBKA5qGkfNIyOMFz3uDWjiSdi8VKkacXOTyS1ZKWbyR9FZsZBjoadsMdicZH73vOLvDcO5fPL27ld1nUltyXRfzc2NOCgsj1lUWZ7K/0l57/AKMDTU7v15HXePogRgPrkeQ27wujwjC/ff51VfDyXX9itWq5fCimXG+07Sd664pkIAgJAQEoCUBKA2jNnPeqorMa4SRD6KS5A7mOxb4Ydy113hlC51kspdV+epkhVlEsHJmlilcB00csLt5A6RvmNvotHWwCvF/5ck/JliNxF7npu0m5N/x3Hu6KT+VYP8GvP7V4o9e+h1PFytpaiAIpYHyO3Ok6jPIEk+iuUMAm3nVkl2LUxyuFyRWmUa2SomknmIMkhBcQLAWAAAHAAALo6NGNGmqcNkVpScnmzg1VlIBCAxLe9AYOGzkgN4zS0ly0kbIJohLEwBrXNOrI1owBvsdbktLe4NCtN1ISyb8MzPCu4rJm6U2lHJ7hdz5IzwdE4kfd1gtPPBLuL0Sf1X5MyrwIqtKOT2C7XySH3WxuHq/VCiGB3cnqku9r8Zh14Gn5e0sTSAtpYxCD7biHych2WnzW1t8CpQedV8XZsv3MUrhvYryondI4ve4ue7a5ziSXHvJW8jFRXDFZJFc4V6BCAICUAQEIDbMw88n0Mmq8l1M49duOoT7bBx4jetXieGxu4ZrSa2fXsZlpVXB9hfFPO17WvY4Oa4AtcNoIIuCO5cLKMoScZLJrdF9PPY5CvLJKq0vZrAf22IYkCcDv2CTzs0+I711OA4hn/wCtN/8AH8r8r6lS4p/qRVi6cqgoCUBZGhfI4fNLUuFxENRnxvBuR3huz7S532iuXGlGiv1avuX7/Ys20M3xFvLkS4eRnXlptHSyTna4CzAfae7Y0fme4FXLC0dzXVPlz7jxUlwxzPnSpndI9z3kue4kuccSTtJX0KMVFKMVkka3PPc4l6BN0AQEhALoCUBmCgMrIDkaN+7+KAzCAzAQHKwb0BOqgIIQGLggOJyA4z/XegMSEBxkICCUBgUAJQEFAQgJQEFATdAEBa2hzOIkOo5DewL4b8L9ZnrrD7S5f2gsksriK7H+H+C1bz/Sy0Vy5bOCspWyxvjeLse0tcO5wsvdOo6c1OO6eZDWayPmjKdE6CaSF3aje5pPHVNr88V9Jo1VVpxqR2aTNZJZPI6pWQgIC89EEAbk4EYvlkceRDfk1cTj83K8y6JL8l+3WUDdFpTMVVpurjrU8Aws6Qjiey3y63muq9m6S4Z1e5fn0Kly9UirV0xVCAlAQEBKAkIDIIDIIDNmCA5OHggM2oDNu7yQHM04hASEBCA4ygMH70BxuQHHvQGBQGCAgoCCgICAIAgIQBAAgPTzZrzBVwSj2ZG3+EmzhzaSFXu6Sq0JwfNM9QeUkz6VK+bs2ZFlAKF0pwBmUpre0GO5lgB+S7zBZ8VlDszXmyhXWU2akVtTCEBeOh6pDsn6oxjle0/as4fiXFY/Bxu+LrFeWhet3nA3ZaQzlN6a4yKuE7jDs5Pdf5rsfZ1/+vJf7vwUrn5kV4t+VwUAQBASgJBQE3QGYQGTTxQGbTsQHI0oDPcgORASHIATtQHGSgMdb5IDhQGLkBgUBhdANZAYoCEAQBAEAQBActIwl7QMS5oHMheZvKLb6MI+oyvmT1NqiF5aBQWlCpD8pT2wbqM+6xt/UrvcGpuFnDPnm/M19d5zZqq2hiCAsLQ3lkR1L6dx6s4u342X2c2k8wFoPaC1dSiq0d479z9HkWLeWUsupcq44uldaaMll9PFUNH7Jxa74ZLbT9poH2l0Xs7cKNWVJ/qWa71+xWuY6JlOrrimEAQBASgAQGQQEgoDIFAcjXbP69EBkCgOQFAZAoDIuugI1kBjdAYXwQHGSgMCdyAxJQGKAhAQgIQBAEAQBAEBsmjzJZqK+Ftuqx3Sv8I9o83ao5rX4pXVG1m+b0XezJSjxTR9CL5+bE6mVK9lPDJNJsbG0uPLAeJOzmslClKtUVOO7eREnwrM+aK6qdLI+R/ae4uPi4k/mvpNOmqcFBbJZeBrG83mcK9kEoDOCVzHNewlrmkOa4YgtNwRzCiUVJOL2ZKeR9C5mZyMr6cSCwkbZsrPddxA904jy3L59iNhK0q8H6Xqn2eq5mwp1FNZnrZQo2TxPikF2SNLXDuI3d+9VKFSVKoqkN08z3JZrJnzpnJkSSiqHwybtrXbntODh/Ww3X0S0uoXNJVIc/J9DWzi4vJnmKyeRZAQgJCAlACUBKAyBQHI04dyAyG9AZayAyuUAugF0BF0BiTsQGBQGF/RAYkoAUBigMSe9AEBKAICCgJQEIC9dGWbBo6fpJRaeaxcN7Gjss8dtz3nuXEYzfq5q8EH8MfN9S9Rp8Kze7NzWmZnKf0s51iZ36JC68bHXlcDsc8YMvvDd/f4Lr8Dw73Uff1Fq9uxdfr9u8p3FTP4UVuuhKxBQGSAgID1M3cuy0UwmhO3BzT2Xt3td/Wwqtd2tO6punU8ej6nuE3F5ov3NnOKGui6SE7R24z22E7iOHA4FcHeWVW0qcFRacnyZfhNTWaOvnhmvHXw6j+rI25jltctPA8WneP4LJh+ITs6ma1i91/OZFSmpoobLWR5qSUxTsLXDA+y4e807wu7t7incQ46bzX83KEouLyZ0FmPIQBAW1mdoxj1Gy1t3OcARCDqtaDtGuRtJ7gQBhtXL3+OS4nTocv1ehap0FlnI32nyBSxizKaBo/2meuy5WjneXE3m5y8X6lhU4rkdLKWZVDOLOpo2n3ox0bvG7Let1npYndUtVN/XX7nmVKD5FfZzaK5YwX0bjM0fROsJB8Jwd4bD4rfWmO06nw1lwvry/YrzoNfKaVkfJE1TOIImnpSSCCLamqbOdJ7oG/yxW4r3FOjT97N6ffu7zDGLk8kXJkTRpRwtHTM/SJLbXvJDb/VYDYDxuVydxjdxUk+B8K7N/EtxoRW+p3K3R5k+QW/Rww7nRuc0j1seYWKni93B58effqS6MHyK9zs0cz0oMsBM8IxFv1rAN5A7Y7x5Lf2OM067UKi4ZeT9CvUouOqNI1rrcmEi6AFyA9PN3N+euk1IG7B25DsYz4jx7htVW6vKVtDiqPuXNnuEHJ6Fq5F0W0kQHT61Q/frEsZyY04eJK5m4xy4m/8v4V4vxLMaEVuetPmHk9zdX9FYO9pc1w5gqrHFbuLz439T26UOhVuf2YjqH9bEXPpybXPajJwDyMQdzuR3X6PDcUjdfBPSXk+70K1SlwarY83NbMyprzrRjUhvtmf2dmIaMXHw2d4Vi8xGjarKTzl0W/16HmFNy2LSyLozooADI01D95kPV5MGy3jdc1cY3c1NIPhXZv4lqNCK31NkjyHStGqKaADgImW/Ctc7uu3m5y8X6mTgj0PCy7o8oqhvViED9z4gGjmzskcr96u2+M3NF6viXR+u5jnQi+wpXOTIclFO6GWxI2tcMHtODh5eYK7C1uYXNJVIf8ATKc4uLyZ5asHkICQP/iAtnR1mAWFtTWN64sYoSOzwe8e9vDd2J24cti2MJp0aD05v8L8st0aHORZq5gtFbaRM/xGHU1I+8huJJWnYzi1h9/cTu8cOkwrB3JqtXWnKL59r7OwrVq2XwxKiXWFMhASgCAi6AXQHcyTlSWmlEsDyx43jAje1w3g8CsVehTrwcKizRMZOLzRcuaGkWCq1Y5y2GfCxNo3n6jjgT7p5Erjr/BatvnOn8UfNd/7F2nWUtHozZcu5Dhq4+jnYHDEHBzTxa7EH5rW2t3Vtp8dJ5dej7zLOCksmU9nVo6qKW74QZ4eLR+saPrsGPiPRdjZYzRuPhn8Mu3b6MpToyjsaUFtzCclO/Vc0nbYg242N7eihrNNA+ooJg9jXtN2uaHA7rEAj0K+azi4ScXumbRPNGa8kmTVKIF0zBwx0jBI6QMaJHABzwOs4DAE78VkdSbgoN6LkRks8zsLwAgJapBVGk/McMDqylbYYzxDDvlaN31hz4rp8JxRyaoVX/xf4f4Ktal+pFYAroysezmlm5JXziJl2sHWlk3Mbf8AEcAPyBVS9vIWtPjlvyXVnuEHN5I+gMkZLipYmwwtDGN8yd7nHeTxXC168683ObzZfjFRWSO6FiJIKhg4amnbIxzJGhzHCzmkXBB3EL1CcoSUovJoNZmbIw1oa0BrQLAAWAAwACiUnJ5vcArwSSFIMV5BS2mepa6sjYMY4gHdxc4kDy2812Ps/TlG2cnzen0KVw/iyK/W9MB6uQc3qisdq08ZcL7XnYxuHaedm/DHuVa5vKNtHiqPLs5vuR6jCUti48zswIaK0j7TTj2yOqz/AG28frHb4Lkb/GKtz8Efhh05vvf4LlOio6vc2bKFfHBGZJntjYMXONuQ4nuG1aqlRqVZcEFmzM5JasqLPTSS+o1oaTWih2gyHZI8cB7jfU92C63DsEhRyqVtZdOS9WU6tdy0jsV8t+VxZALoAgCAIAgCAIDbs2NINVSWY49PCPYeTrNH1H4jwNwtVeYPb3PxL4ZdV+UZoVpR0LUzdz5pKuwZJ0cp+jk6rvsnsu5G/cuXusKubfVrOPVa/uvAtQqxkZ5w5kUlXdz49SQ/SR2a7xdss7mEtMVuLfRPNdHr/wBCdKMtyucs6KqqO5p3MnbuF+jkx4OOqfPkugt8ft6mlROL8V/PoVpW8ltqbfozyhMxn6FVxSRvjv0RewgOZ7gcdhLd23DwWrxijSnL/wAijJNPfJ8+uXaZqEmvhkb2tEWCVOZACABSQSpAKAlALcdvFE8gUXn7mc6mq2tp2F0dQ60TQOy8nbH3Y3Hd4LtcNxGNag3Uesd+7qUqtPhlpzLbzRzeZQ07YW7XYyP995xPgMB3Llr67ldVXN7cl0Rapw4Fkey5Uz2EAQEBeQCpJIKhgIMjoZaykKaF0rmueQOqxoLnPccGgDbtPltKz21B16ignl2vkupEpcKzKYZmblGvldNJF0ZkcXF8p1AL7gza+wFgNmAXYSxKytKapxlnlplHXz2KXupzeeRumQdFdPFZ1S4zu93sR+QN3czyWlusfrT+GkuFeL9DNG3it9Tdnuhpo9pjhiaO5jGj0C0uVSvPTOUn9WZ9Io0LOPSrFHdlG3pX/wCI67Yx4DtO9B3re2mAVJ/FXfCui3/YwTuEvlKuy1lqerfr1EjnncMGtHBrRsC6a3tqVvHhpRy/PeVZScnmzz1nPIQBAEAQBAEAQCyAIBZAEBsWQ896ylsGSl7B9HJ128r7RyIWvucLtq+so5PqtGZI1ZR2N/yPpahfYVML4j7zOuzxI2OHLWWir+z1SOtGSfY9H6fYsRuU/mRumSs4aWpH6ieN590Os7mw2cPJaetZ16D/AMyDXblp4rQzRnF7M9QqtmewFIJBQgISSpIF0IAQkkFSDCSJri0uaCWm7SRfVNiLjgbOI5qVJrPLnuRkjNQCCVAAUgXUAhQegUIITMkIDGSQNF3ENAxJNh5os5PKOrIzNYytn/Q09wZhK4exENc/e7PmVsqGEXdbXh4V/u08tzHKtBczR8taWZn3FLE2Ie+/rv8AEDsj1W6t/Z6lHWtJy7FovUwSuG9jQ8p5UmqHa08r5HfWNwPBuA5BbyjQp0Y8NOKS7Cu5N7nTWUgIBZAEAsgCAWQEoAgFkBCAlAEAQCyAhATdAe1k3O6tg/Z1Mlvdcddvk+9lTrYfbVfngvt9j3GpKOzNoyfpaqm/tYoZBxF43ee0ei1tT2eoP5JOPn6fcyq4lzNhotLlO63SwTMO/VLZAPVp9Fr6ns9WXyTT8V6mRXK5o9yk0h5Pk+n1TwexzfUi3qqc8HvIfoz7mme1Wg+Z69NnFSydipgd4SNv5XVWdpcQ+anJfRntTi+Z345mnsuafAgqu4tbo9ZpnKmYCbgIiBdCQQoBBKnMg689fE3tyRt+J4HzK9xpzn8sW/oG0jy6jPChjvrVUPgHhx8m3VmGHXU9qb+x5dSC5njVmlGgYDqukkP1IyPV+qrcMDu5bpLvfpmeHXgjwa3S+PoaUnvkkt+60H5q7T9nH/UqeC/LMbueiNbr9JtfJfVeyIf6bBfzdrLY0sDtIatOXe/TIxuvNmr5QynNObzSySH6zibeAJsFs6dGnSWUIpdyMTk3udRZCCUAQBALICEBKAIAgIIQBAEBKAhAEAQBAEAQBAEAQE3QBAEBLHEYEjwNkeu4O3HlKZuE0o8JHD81jdGm94rwRPE+pzty/VDCpqB/yv8A5ljdpbvenHwRPHLqcgzmrP8AN1H/AGu/ivP/AINt/px8ETxy6kOzlqz/AHqo/wC138VKsrZf04+CI45dThflqpONROfGV/8AMvatqK2hHwQ4pdTrS1cju1I8+LifmV7VOC2S8CM2cBC95kBALoCEAQBAEAQBAEBKAhAEAQBACUBKAhAEAQC6AlAQgCAIAgJQEIAgCAlAEAugF0BN0AQBARdARdAEAQBAEAQBALoAgCAIAgF0BKAhAEAQBAEAQBAEAQBAEAsgCAIAgAQCyAIAgJQAIAgCAgoAgCAIAgCAIAgFkAQBAEAQBAEAQBAf/9k="/>
          <p:cNvSpPr>
            <a:spLocks noChangeAspect="1" noChangeArrowheads="1"/>
          </p:cNvSpPr>
          <p:nvPr/>
        </p:nvSpPr>
        <p:spPr bwMode="auto">
          <a:xfrm>
            <a:off x="164811" y="185324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2" name="Picture 14" descr="http://vignette1.wikia.nocookie.net/cartoonfatness/images/0/03/Superman_john_byrne1.png/revision/latest?cb=201401140110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740" y="1625599"/>
            <a:ext cx="3207418" cy="4299961"/>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2 3"/>
          <p:cNvSpPr/>
          <p:nvPr/>
        </p:nvSpPr>
        <p:spPr>
          <a:xfrm>
            <a:off x="317211" y="64654"/>
            <a:ext cx="8109527" cy="6687127"/>
          </a:xfrm>
          <a:prstGeom prst="irregularSeal2">
            <a:avLst/>
          </a:prstGeom>
          <a:solidFill>
            <a:srgbClr val="00206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rot="20099302">
            <a:off x="1459118" y="2752101"/>
            <a:ext cx="5178020" cy="1754326"/>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Showcard Gothic" panose="04020904020102020604" pitchFamily="82" charset="0"/>
              </a:rPr>
              <a:t>Professional </a:t>
            </a:r>
          </a:p>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Showcard Gothic" panose="04020904020102020604" pitchFamily="82" charset="0"/>
              </a:rPr>
              <a:t>Judgment</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TextBox 4"/>
          <p:cNvSpPr txBox="1"/>
          <p:nvPr/>
        </p:nvSpPr>
        <p:spPr>
          <a:xfrm>
            <a:off x="8426738" y="6536337"/>
            <a:ext cx="3612862" cy="215444"/>
          </a:xfrm>
          <a:prstGeom prst="rect">
            <a:avLst/>
          </a:prstGeom>
          <a:noFill/>
        </p:spPr>
        <p:txBody>
          <a:bodyPr wrap="square" rtlCol="0">
            <a:spAutoFit/>
          </a:bodyPr>
          <a:lstStyle/>
          <a:p>
            <a:r>
              <a:rPr lang="en-US" sz="800" dirty="0"/>
              <a:t>retrieved from: http://cartoonfatness.wikia.com/wiki/Superman</a:t>
            </a:r>
          </a:p>
        </p:txBody>
      </p:sp>
      <p:sp>
        <p:nvSpPr>
          <p:cNvPr id="7" name="Slide Number Placeholder 6"/>
          <p:cNvSpPr>
            <a:spLocks noGrp="1"/>
          </p:cNvSpPr>
          <p:nvPr>
            <p:ph type="sldNum" sz="quarter" idx="12"/>
          </p:nvPr>
        </p:nvSpPr>
        <p:spPr>
          <a:xfrm>
            <a:off x="10950035" y="-282398"/>
            <a:ext cx="1142245" cy="669925"/>
          </a:xfrm>
        </p:spPr>
        <p:txBody>
          <a:bodyPr/>
          <a:lstStyle/>
          <a:p>
            <a:fld id="{D57F1E4F-1CFF-5643-939E-02111984F565}" type="slidenum">
              <a:rPr lang="en-US" sz="1200" smtClean="0"/>
              <a:t>12</a:t>
            </a:fld>
            <a:endParaRPr lang="en-US" sz="1200" dirty="0"/>
          </a:p>
        </p:txBody>
      </p:sp>
    </p:spTree>
    <p:extLst>
      <p:ext uri="{BB962C8B-B14F-4D97-AF65-F5344CB8AC3E}">
        <p14:creationId xmlns:p14="http://schemas.microsoft.com/office/powerpoint/2010/main" val="24323338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allup.net/wp-content/uploads/2016/01/58990-Green_Arrow-minimalism-green_background-Blo0p-superhero-DC_Comic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76" y="0"/>
            <a:ext cx="12449176" cy="68687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363206" y="1696864"/>
            <a:ext cx="6557961" cy="4093428"/>
          </a:xfrm>
          <a:prstGeom prst="rect">
            <a:avLst/>
          </a:prstGeom>
          <a:noFill/>
        </p:spPr>
        <p:txBody>
          <a:bodyPr wrap="square" rtlCol="0">
            <a:spAutoFit/>
          </a:bodyPr>
          <a:lstStyle/>
          <a:p>
            <a:r>
              <a:rPr lang="en-US" sz="2000" dirty="0"/>
              <a:t>HEA Sec. 479A(a) IN GENERAL—Nothing in this part shall be interpreted as limiting the authority of the financial aid administrator, on the basis of adequate documentation, to make adjustments on a case-by-case basis to the cost of attendance or the values of the data items required to calculate the expected student or parent contribution (or both) to allow for treatment of an individual eligible applicant with special circumstances. However, this authority shall not be construed to permit aid administrators to deviate from the contributions expected in the absence of special circumstances</a:t>
            </a:r>
            <a:r>
              <a:rPr lang="en-US" sz="2000" dirty="0" smtClean="0"/>
              <a:t>.</a:t>
            </a:r>
          </a:p>
        </p:txBody>
      </p:sp>
      <p:sp>
        <p:nvSpPr>
          <p:cNvPr id="2" name="TextBox 1"/>
          <p:cNvSpPr txBox="1"/>
          <p:nvPr/>
        </p:nvSpPr>
        <p:spPr>
          <a:xfrm>
            <a:off x="0" y="6629906"/>
            <a:ext cx="5915025" cy="338554"/>
          </a:xfrm>
          <a:prstGeom prst="rect">
            <a:avLst/>
          </a:prstGeom>
          <a:noFill/>
        </p:spPr>
        <p:txBody>
          <a:bodyPr wrap="square" rtlCol="0">
            <a:spAutoFit/>
          </a:bodyPr>
          <a:lstStyle/>
          <a:p>
            <a:r>
              <a:rPr lang="en-US" sz="800" dirty="0"/>
              <a:t>retrieved from: http://wallup.net/green-arrow-minimalism-green-background-blo0p-superhero-dc-comics</a:t>
            </a:r>
            <a:r>
              <a:rPr lang="en-US" sz="800" dirty="0" smtClean="0"/>
              <a:t>/</a:t>
            </a:r>
            <a:endParaRPr lang="en-US" sz="800" dirty="0"/>
          </a:p>
          <a:p>
            <a:endParaRPr lang="en-US" sz="800" dirty="0"/>
          </a:p>
        </p:txBody>
      </p:sp>
      <p:sp>
        <p:nvSpPr>
          <p:cNvPr id="6" name="Slide Number Placeholder 5"/>
          <p:cNvSpPr>
            <a:spLocks noGrp="1"/>
          </p:cNvSpPr>
          <p:nvPr>
            <p:ph type="sldNum" sz="quarter" idx="12"/>
          </p:nvPr>
        </p:nvSpPr>
        <p:spPr>
          <a:xfrm>
            <a:off x="10921167" y="-286177"/>
            <a:ext cx="1142245" cy="669925"/>
          </a:xfrm>
        </p:spPr>
        <p:txBody>
          <a:bodyPr/>
          <a:lstStyle/>
          <a:p>
            <a:fld id="{D57F1E4F-1CFF-5643-939E-02111984F565}" type="slidenum">
              <a:rPr lang="en-US" sz="1200" smtClean="0">
                <a:solidFill>
                  <a:schemeClr val="tx1"/>
                </a:solidFill>
              </a:rPr>
              <a:t>13</a:t>
            </a:fld>
            <a:endParaRPr lang="en-US" sz="1200" dirty="0">
              <a:solidFill>
                <a:schemeClr val="tx1"/>
              </a:solidFill>
            </a:endParaRPr>
          </a:p>
        </p:txBody>
      </p:sp>
      <p:sp>
        <p:nvSpPr>
          <p:cNvPr id="5" name="TextBox 4"/>
          <p:cNvSpPr txBox="1"/>
          <p:nvPr/>
        </p:nvSpPr>
        <p:spPr>
          <a:xfrm>
            <a:off x="43239" y="287830"/>
            <a:ext cx="11449050" cy="707886"/>
          </a:xfrm>
          <a:prstGeom prst="rect">
            <a:avLst/>
          </a:prstGeom>
          <a:noFill/>
        </p:spPr>
        <p:txBody>
          <a:bodyPr wrap="square" rtlCol="0">
            <a:spAutoFit/>
          </a:bodyPr>
          <a:lstStyle/>
          <a:p>
            <a:r>
              <a:rPr lang="en-US" sz="4000" dirty="0" smtClean="0">
                <a:latin typeface="Showcard Gothic" panose="04020904020102020604" pitchFamily="82" charset="0"/>
              </a:rPr>
              <a:t>Who/What Gives Us the Authority?</a:t>
            </a:r>
            <a:endParaRPr lang="en-US" sz="4000" dirty="0">
              <a:latin typeface="Showcard Gothic" panose="04020904020102020604" pitchFamily="82" charset="0"/>
            </a:endParaRPr>
          </a:p>
        </p:txBody>
      </p:sp>
    </p:spTree>
    <p:extLst>
      <p:ext uri="{BB962C8B-B14F-4D97-AF65-F5344CB8AC3E}">
        <p14:creationId xmlns:p14="http://schemas.microsoft.com/office/powerpoint/2010/main" val="920696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6" descr="data:image/jpeg;base64,/9j/4AAQSkZJRgABAQAAAQABAAD/2wCEAAkGBxQSEhUUExQWFhUXGBobGBgYGR8cIBgdHBoYHhsgHBsYHyggHRwnHR4fIjEhJSkrLjEuGyAzODMsNykuLisBCgoKDg0OGhAQGywmICQsLCwsLDQsLiwsLCwsLCwsLC0sLCwsLCwsLCwsLCw0NCwsLCwsLCwsLCwsLDQsLCwsLP/AABEIANgA6QMBIgACEQEDEQH/xAAcAAACAwEBAQEAAAAAAAAAAAAABQQGBwMIAgH/xABHEAACAQIEAwUFBgUCAggHAAABAhEAAwQSITEFQVEGEyJhcQcygZGhFCNCUsHwYnKCsdEz4ZLxCBVDU3ODorIWJCVjk8LD/8QAGgEAAwEBAQEAAAAAAAAAAAAAAAIDAQQFBv/EAC8RAAICAQMDAQYGAwEAAAAAAAABAhEDEiExBBNBUSJhcZGx8CMyQoHB8aHR4RT/2gAMAwEAAhEDEQA/ANxooooAKKKKACiiigApe3GrAfI1xVMhfEY8R2Uzsx5KYJ5TXLtFxEWLdskxnv2LY/rvIpHxBIqk+3HBKcEbrW82UqouKBmtZmXRvz2m2I3DZTB/CAaLi1coe7ID/hnaeh5wdjGtI+HdrLN62H9xlvLZv22IzWbjN3YVo0M3IUMNDPlXnvhHtCx+CIWxfZkH/Z3PvFHkM3iUeSkCjjnaK5iMQ98gWWvoved0zAOVyyYPu6qukmDBmRpliOR6A4T2kzWcUrAtewTOtxJ8Tqsm24/8S2ARyzSOVfXbDtEljhl7F23BBszZYa5muCLURqQWZT6TWM3O1dxsWmNswWvYbusXb2zuoKMfKVFt1PIyORFVnGdqbtzBW8I3+jhnZl6sWaFBnkgLgfzgfhFFhrR6P4V2mt3cBbxYIyhU72T/AKcFRdzdMgknyE86f3LgUSTAkD4kgD6mvLfAu1j4F2EC5h76ZbttvduqQVM9CRMNyMgyNK0v2bdvLWKw4wWLYiQbNu8xjvAfCqOR7l6CIOzaQc2hLNUrRrdFUXsP2ue+64S8QcRZOIt3mEDvDYdEVwOQeWPqh5RVpwXEO8e8QQLVpu7nkWUTcM/lWQvLxK88q0YY0VGx+OSyAXMZmCqObs2yqOZP9pJgAmpNABRRRQAUUUUAFFFFABRRRQAUUUUAFFFFABRRRQAUUUUAFFFfBuDMF5kE/KJ/uKAM99ud0rgLZVipGIQyNxCXTI9DB9YpH247a28VwJHJAuXbiW7iD8L2/vH9FOUMPJ1rr7a8ZmdbIIgWHaP4u9sE/K0GPpWH4fHtafKwByn3W1BHQj9d/OsYkvJMxfhAcAdA3pyPWuvErRuJauWhurSByIAJ/wBqY2LVnHOuVO6LTKz4ZEEa+eu8a1cOznBFtZbbgHKrnTmMyEfKSD69IpLOSeVRq+Sj9n+GX7JuXchMDIAfzt7s+QNR8B2Wu3CwM7An4nX6kVpmIuqb1q0ICl2Lf/huL+pPxFdcUyWbb3dAFtknrtaI+cN8jRfoTfUSvZbspLdjm7pFeB41C+rFVZfQ+95ZSa+r3BRg2yaMjAd4N93VVPxzH/gqHxbtablxAfdXJMeSAOfUqzr8agdoO03fpCiGZgznoFEKvpMt8aKY6hldJ8MY4HjT8Nx6YhZuZczwSdVuC4r5jufHrr5Vb7fbUWMPw+wS7oHN/FMsZrtxnu3ktfFsrNMCGXlmFUPgWLS8GW7qciqOsDMYHxJ+lMO0mFGGRbSCVRQ09c63Un/iUn+oVt1sVWRxai+TRfZzxO7xXib4rEEEYe2xt2x7to3CUXL18K3JY6mRsAANCTtAr8QbBpBFqwbl4/kZmQW18iVzsfLL1rAexHbo8Ow94Wbea9eFpQ7e5bCC7qRuzSxhdBzJ0irv7J+JWsPYx2OxdyDcuqjMxlrjKhuEADUse92HTkBTHQmbGDX7S3geKnDYcsYZrVskHeSq/rTKtGCig0UAFFfgFftABRRRQAUUUUAFFFFABRRRQAUUUUAfjNAk8qT9pMaLAs32IW2l5VuN0S7NsSeQFxkYnotftjtBbF/7NeItX/wBjAvL+a0x97oV95SNohjnHbbjF3h738FiFN7AYpH7oz47IYQyozaMEcgqrRAZAGAAFBjdFF9smPb/AKyxK5vDIC+U2bKuPiNfnVSv4dr90FIkorH6A+sGB/yrrxCxev5HMvOUEkyRACgSd4grr+WrB2U4TkJcjYEPO0cyJ5ayR5nmKRshkyKKvyTeDcJCgaAEjUcm/fz9abFXQB1JKpqwO6ps0Hmo3/pG1ROJWXBKo4W4CMgYwtw7hWb8LHk3P46Q/wD4z7mfAUuLpctMNVPNl6jqvMa0uls49Ep7k5scqvbuXCAFuXEb1Cn+6wfgKpvaftI2IZwvhRoEdFHuj4L9XelPEsa9xmGyk5oG2i5RH9MD4Ve/Zh2NF4tibyyimLSn8TDdiOYU6R19NXjE6seJQ3Ym4L7P797K94i0jCddX8vDynzNN73s2QTF9oJ0GQTHKTOv0rVLnDG0jnvNRcRwhwCd9CI9ef0qyihnKR5+4zgmw18pOqkQQInwgg/WrXg+KJewxRxNxoQHyUkj/wBx+Yrj7SOGOt1bhHgYROu4GoPQ7fD41XOzpBv2805VJZgNyBrA8yYHxqUkE4qUb9CZxfgzWbhCyR3gA+Kqf/2FftrM5e2CT70STCB94HKRG2pIHwunG7eeyAGCne7cGsZzOS31YyAPyoE6iqxjXW392gyjQvB1E7Cdy53J5DblSJkseVyVPk1f2T4zEYzF3b158yWxmUAQAXGS0F5BEtrchR/3pJJLE1rVZr7DcORhb7nQNeCgfy202+LEfCtKp0dceNwr8mv2iK0YKKKKACiiigAooooAKKKKACiiigAoopRd7SYTM1o4uzburoytcRXX+h9fmI1FACH2m8JS9hy15Dcw6gm5lE3LH/3rXUKPftmQy6/hIfF+NYO/Yy2L+I7/AAzjPYdbpZCnuhlViRbOsFWjUbtE1oXbPt8bQZMJjxfuchbs22Vf57xJT4KCfIb1lGGv3rLhreRg5h9NB8NSNNJj9KVksj22JfB7i4XNbvNKglrZjed1IO0gSATBI0MwanYrtjaBhYyPG26mN/XlPMSGHOqvxm6bl1barEkAKIgyeUAak+VXTDezqx3Y717mY7wVAB8pSfLWtUbIduL9qRUcd2hLgrIYDQTsV/KfIcuYO2mlJO8a4wLEtGgLamOQJ+k1pGJ9kFzIXRrgXrcSI9YOYDqckR86Xt7NcfZ1FjOI1Nt1bbyYq09IBNFUXSS4FPY3s2+NxKWV8IysXeJyIDvHMkkADqeleicDw5LSJbtrCIoVRvoOpO55k8zVa9lPAThcH3lwRcvxcPVUjwKZ8pYjkWNXKyxygtoYk+XM/KmRp8MsQOZ2/Wo+NPdnOZKkBSBqQQTBC89zMSdBoeXXCjOTd5EQn8vX+o6+gWqJ2p7bYfD4kd8X0nJlUMB1J8Uz8K0Gd+2/ZdcZYZVBDCWtkgiG1gEETB225zXn+y5W5pI5baj4df1r0Rgms8YwZbOWykhblkNaZXy6gK7GDtoSVIYa9Mh7PdnUfiaYW6XALss5AreFWMFXkLMDrvpyNYwSoednbN3FlUAUMqk2LJaNt3c/HeDqxiSTVVHDLty7bAUvdfKxTWczbTzmdI35Crvwnhfd8RVkTJctXMo1MsM4EGdyyPAJ3BU8tE2E4ddxHElw+GYi473CWExbViwZjrOiTJkHZRlkClcaIxjT2Nu9mWGFrCLZQhltlhccbPeZi13KRoVQnJIkEhh+HW4VB4NgLWGsph7IAS0oUDmNOfmdz1manVp1BRRRQAUUUUAFFFFABRRRQAUUUUAFFFFABSPtJ2SwmOA+0WQzAQriVdfR11jyMjyp5RQB5x7VdmbOGum0MUytuLWKsXASvVbuHR0ceYUdDBmqxwrg3fYlUs22ZxObIC6ga6kETB5THnFeoO0XDbWIRbd+2ty2zgNmUGNGiCfdJaFkQddCDBr64ZhrdpAmGtJaSA2i5R4pgwNSdNZj1rKJuFmL8F9jWJu3DcxF3uQTICRnX5eFT6TWtdnuz2GwgHcWzceIN1yXY/8AmPJjyX5U7+zg+8c3rt/w7fOT51XOM9slw166rWmazY7oXriHMyNd9wC0qksNiTI94QG1jR1GiwtMw+Uq0iI28jO4Inpy61XeIXnsqYg92YbNzXdWn0iTG89K49q+1NyzibWEw+HGIuvbNwp3gtsBnAUrmGUnRmgkaJTHtC5VFvhZjwXF6gkgf8L6f1E1qCSdCzDcaVs2fRQAeszpEdZ5c5HOvniF57jW7UEByC+vuoNYkfiOm3XSQJpKuAtd8pQDJIdVgeDYNp1WTMciN6m8Yx/d460oAGZAXP8AUQvx0b5DypiV7bjrtBjfs+FZ1GuZVHlJj6V5sw8YrFG7ind7Ic5VnVlnRR+VY3jzjqNd9rHadRY7i0ZcnII/O2g+I1PwFc3/AOr+FYS7b7u016ALTFhcuXpUfeOBrbUNPh2gACSdVZSKvfx6n5wrtNw+y6i0lvDNEHuwFzR+G4F97fnJEkiJ1jduuGZ8VhsbbD51e2fCJF1EYPCke7dgEAEDNsNYlb7MuxC3ycTibYa2PDatttH5mA0J8tpJqzcS7R4W7cfAWiFNi9azDQBlRkZwsdIKEcq0Qjdox9kTGYtVLXWYC04A173RXUnSVtEKDyymZpN7H+xmLvZ8S918Ph7pibRyvfVTsjjxpbke8DJgRyYJfa52svOzYILFpGtuX1JfNZtuFnYAF29ZXaNV/s19p17hh7q4DewpM5J8Vsnc2ydNdyp0J6EklWOonp7C4ZbahEUKo2A+vqSdSeZrrSjs52lw2Pt95hrquNMy7Mk/mQ6j+x5TTegYKKKKACiiigAooooAKKKKACiiigAooooAKKKKAOeItB1KnSeY3B5EeYOo9KVYW7lYsQRElzIiZIuADfQgNOsrGuwpzSzH2CLgZApZts0wGA8U5dTmtg+U21oArPCPafhLzKHD21uAtauEErcUMyE7AghgQREDqQQTlfaq5iL2L+04RriX2vFRctllGVmhQzjQAQNDv0NbT2m7J4fiNoWr+YPaabd1DldJ5q0bEQCCIJHkCM0xnBRw4lC73GttIOaWZWJYFwpAykkzmgDcwNa1K2dS6iEMMoqHtS2vwld7ebuvJ+9iExGI4wmKv3VdioXMoKghLbKSAR+JtRHhOYkchWyX7KnMjCUuAgjziCPiv9jWMpxA2STYuWzkyBGt5XCFs+mYSmfLqVExmBnUQ94Bx3GuUFu9axLsyzZusbbWxOrK5TxwN1BOhOlY6THj0+TL03e2Sj7Pm359GvPlpCTifac4PFnCOIvJeVULDRlb3bgbQCVOq8iY1ia69sOJ337i5btW1gFc7XQoV4MAMfeBPu6AyI3MD59vXBjct28fbUo9hlRiCJNtiMj6aqVuEr6t5VbeFY1sXw+1fOXvCiXJA2OUFgOh3E/8qZOzznFIofCfZq+LyXMViXQgFslpGGViQR95cWCw5nWTtoJNnwHsrwdtszPfunc94419cqg1F4Jj8R9luX72KWyn2m4lhBZBBAdlVXygNlkH3CsBZJOtTe0Xa3DondK1y7fZZ7pGmJgeN2hUQEiWb4UGt7UfnbHtimAw7Lhbed1GVYgW7fIE/mg7KBr1FVT2bcLF7BQ4DPcNzEhz74uW3VV8W+VhII5hm60k49Zu3cLevJ96qqS94AraRZyZLGbW4SxytdMSJVQASWufYO1lwlgglYtW5I/KWt3Ln/pBrE07o2UXFK/JV+3PB5tuW3ayLi6bNZJzGf4kYAD+A9KyxbRIJ6frP+K9D9t1D2LQKjvIubcgLdwH4eLL6sKw3AWINxTsV/sZH0qXE5fs/n/RRO4RXxXy/s+ez3Ems3FZGZXHusrFW8wGUg/uK2zsp7T7whL5W8NN8tu78G0tXCeQPdeprAWUqQRy2ptax1wqpygjp6/varKvJiPWfCe0FjEHKjw+/duCj6bnK2rD+JZHnTWvPfYzEtiMOVU5sh/0bmo6jI26HodpHKrj2b9qtq0wwmPD23twgvnxBxACm5AlHP4jBWQ2oolGt0DRqdFcsNiEuIr22V0YSrKQwYHmCNCK60pgUUUUAFFFFABRRRQAUUUUAFFFFABXHF2c6kAwdwehBlT8CBpXUmsG9qPtJbFs+DwLlcOJF6+v/a9VQ/8Ad9T+L+X3gDYcVxVfsxxVvxAW2Pg8cwDEZJzEMI06msR447WEt3CW7+6gunMCpUuSRm2OYAFm9QB1qyf9H3jROHfB3SIl3sAnUpIFwR0DNI5yX6VD9pjriOJLagTYtqLzdT72vL3Cp/qI5VqVs7ej6uWBTS/Uvv8Abf50UnAdoLly8EuP3gnQHKupk6FADPWZ3rYuI9je8S1i+HMlq4Rbu27d0NkJ8LCSpzLpuBPwrGuwvAjxTib2wxtIBduFkA8IjKpA23Za9LWk7q2iM+bIqqXaBmIAEmIAJ30gVj3YR63JjxLHBtVq+FOtq+ZC4xw8XbTW7wQi7bKXIna4ALgSNZzZSsiZNKOBWltl7QQIsSFSMo3D5Y5Fpbl74POrOPvABlkAjVhAjnodToSNo13qmdrLuHweNS6byW8RiLbL45COLbSocqDkfK0KxGvdlY1EF0cLVlR9pF7Jg8PhrAz3e9CoF3FxgwBEH3oLa9SKSdg/ZnduujYsMLb3HW7aJYElAxXPtIJB1B6RvNaBwHhNsu+MuXLN0WyWQ2X73Qg52BQatlLAADTXUzpbOJ3LaLcV3NtTbL6Eqx7uMxBBDADwSf8ANTm3J+iK4Xo8W/oZ127tlOGXMJay9yHWyzTBU2X7zKoAOY93bd21EabkmHfZbBi3hmTmsAeQCJ9NDVc7VceXG37S2o+zhUyJEEm/ba2Dl6dyLpA6JOoYGp3aLGdxgLstla992CTEZh4oP/hqxnrTwpRsnmblPfkh3sf39i5iRqjKyWR/ApMn1dhPoEG4NVbh/BFu38RbQAMgtAHzKHQ+sj69TEc8dFnDLZ5A5+kLo2x1kn6Gm/Zq++Gw2Ix9yMzKbg6ZyuW2vqC1sfA9K5o2sU3LmUtvguB2rzRUeIxp/FmYY+yRIO4J/wB678GuSCp25V8hwZUnxLoZ59T/AJr44fZYPorMpPvKJjzkV2rkS0t2W/s1jfs19XPukw3oef6039pXBs+IR0EMwUT6zHybr+YVWGPKG+X+9Xni2NtYvDKUJzoAj5gQVLCUYg8u8Qajoaq0apReyZUeA8fx3Cb2VWNnXxI4JtP5shIgn8yketbj2S9pGHxYCXYw97QZWMox/hfTfkGgnlO9Vjh7WOIYa33qq5KiQd1O0jmKonGOCNg77LaHeWx4hbJhgp5ofn4djSaDaPTFFYp2R9oDWEHj76wujW38L243ylj4YH4W8OgAKDWtf4TxS1ibYu2XDofmD0YHVT5GpuNGUTKKKKwwKKKKACiiigArnib620Z3ZURQSzMQAoGpJJ0AHWuHFOJWsNaa7ecIi7k/IAAasxOgUSSTArFe3Pa29jSERSq72rO8RH3t2NGK7hfdDRuYYaotm0cfaV7QrmOLYTCFreFnLduaq17qoB1W31nU89JBon2Dwd3b3bQep0H1NdrdrJ4Ty68zzJ8672zrM9R8wR8DrvVoxSRqQdmcW6Y+3iMOYtYIRP50XNmEDc3Jbb81PO0eJcLd2N+5muXTPNvEwXmQJgcgBFVzgCmzcuZGJsoMzKQJZlIygmJ9+IMCYOlLuL49wc+bxkyT60lUbHizVP8Ao6cIbJisVoMzLaUxrCjM0euZdfKtUGNw5cqji7cUwwVlJU8wSSFQwZy6GDtXmrB9o8Ta4Z9nW4yWtYFslCSzFiWZfE2mkHSI06weDWVNlZRW33APM9ayMNTojlnoVm/8e7ajD4oYTEzY7xQ1l7QNxXBOWGcKGVp3AUQIObWsz4jhruF4iOI2roAbxC6Zu25ylWDlJc22X8a5ip3GxFSxVqIhYKzlytETvEERXPD9p79tx940cw8OG/n/ABMeUkyORFEoVsxYZb3Rp3GfaXiUQTYs9y5NvvExCXEgqR4jZzMsNqJAOWRANVnEcduY4WlVXxuItKU7w5kw6hjJZwwV7rQAIfKpjVX5teAcMwuOUXe5tZ5hwVEg+umZSNQT6HUGtE4J2eW2tubdogMwIyiESGy5BEBicpPqegqfbS3K9+TVLYovZbsm9q/3t5zdxN3VnPuruDlHoSs9NAACZ6e1MIMPYDgkLecqvUqr5Z6jatJxlhLallAEAxGlYj7VMYRctWwx8KO7a6/esOfKMh15AjrVNmiO9+8p2Hm9dbPqJlo2nks7CNz59afYniOeyth3C2UYNlDRJE7sfeEkmBGtV7h13MI2HJRoB8tT8SPjT3CWuij6D5RNPDFGTTZLLmlBaU6HPZPDYcOWFpWPJis/VhUbtVizbZmXUdBAj+9M+EAgE1Su014viArTlB8z/dQa68j0Q2PMwR7mdtv+T94ViHOa5c9zeelWbg/EQLToR/qgTI2/JHpv6k1X8QbBnD3GazoCjRKGfzR4hrpOoGulRyb2FQCVNufBcEup8gy+H4GD5Vzaq2PZwwV6/Ul4bjRsMwMggyIPIkk/I1KxXaoOVdiWKgjziZiqfj8T3hzfi1kxEyZ2k1Gmpa2Ws0VsKty4t1SBKkN/EDtMb8/nT+Hw32e5ZuNbY20BZTBkCBMbrM6GR5VUOxl1rlsqdcpAXqZ2H0NWftHpbCyPuiiZtgSreI7/AJiR8Kqt1YxeuH+0a7YOTGW+8UR99aAB/qTQHqSseSmKvfBuOYfFpnsXVcQCQNGWfzI0MvxArHbd03UTMoDMAWE6LOup5wN/SpOFC5wlsi3bWWe5HjMRmKMf9PSYME7HTallBcoxo2qivxRFftRFCovEuIW8Pba5daFX5knQADmxOgA3JqVVE9o/DLxZcUGL2bSQ1oDW2STmvD83hOUzqqgkbsDqVsEVXtpx1r5z3SLaL7oJ0tzpqdi5nU8thpJNTs2rtm8Lq3EfOuUq0DMszA5A+YP9NR8ZicT3jKz23BzESujKTpqNjG+h1+dROF4rPK2Qoce9YaQrjrbkSD6D1HOruuB9hn2lwGVgyrAdS2v4YIBGm+4ilWOwFy1ZLtlXwyATr8QNvn8KtD3jdGEJBgtqDvojsAfMMo+IpB2nu5jkJPi0An98pPwFK2wFeGuMMKucy945vRFnKPmSfjVe4k+dwo6xVh4xe+6sgGIXKT+UBgo+n9qXX7IQ5YmG3PUc/nSM3xRz4liVW13YPM6DlEAT8Kk8NunubaJ7zTtvq5A+ZqAvCGupduKZZDqvMqRMj/FPOwlkMwJ/ACfiTA/vNam0yc4aqv4kPiVpsNiu6DlwQJnYEiTGu0/Sl3FLR3iep1/z+lS+OX+8xd1gSAn4gM2ggelfNvhhvMg74Q5AzGcoJ2Egb8ttyBpQ5JRdkpR/E2GHZPincOrycugcDmvl1Ybj4jSTXoHgvF1NsEMGXLIYbFYmR5RrWKY3hmA4fYBuNcv4hpC29EA/iaJIWdBrJPLeFHDcVxFLBe1cvJaYMywdIk5is7Cekaz51JZoyVrgfsyjKjdu1fHrVvDtddwLYEyPxdAvUnlWAcexhxF17jzmcyQJIXSFA6gLAnSYnnTfgfZ+7jbg+0XLj5pCuzFo8QQnxHYG4jR/Ca++D8QDr9lxFtO8syolVmFMEExqVOnp6Uss6irSsZYbdN0VvBt3Y0S43wj9aZWOMAe9bf6f2JqZh8B3gu3VGVJ8IEgADQEAdfe+IqsW+MXBo0N6j/FXx5tvQ5Z4lJtcl74b2jw2SC+Ro2cFfqdPrSLtdw64GtXDDW3ghl1GvWKW4a9bxBym14o3H+dKd8GuNhvu3l8Ox8SP+H+JGGk+Wxq7y61TOZdM8Mu5BP3r/TIXEOFd+6AeEKpzN5ToP7182OE3rJP2e5mB95GAyuOhBlW+NMEcB3UGRpHp4v8ANO+CKrgqB4hy8vKptJts9DAvw0UfE4ay5y3FOEvdCCbTf3ZNemYelQcdwe9aGZklDtcXxIfRl0+etabxHhiNbOdAyiZVtx5g/wCKpFy9dwV0fZnYK4zZDqI/inSPPpzpJRXJVos/YjC3rdpWRIZ/dZh4bYgnOQdWfkOQkTPJZ2v4Zct90gvNcu3GgKBAAEbbnmJMgeW8P8Bi3xNw91NiwmXNl07wnxNofcWAdoYyJPKuPEmFu42Jugm4fBZt8wOn8x95jymPV62NJWHa1hUt2ywBAjU7ndmPxk13weM/+bwjMSbZxFpWtkQGDsFBcbmGYNDaeEaDnVcDwe5cbvcQ4zEyImVkzCwRB1jn/Y1YOO8L+y4Vb7eF0u22VJnLDZpMnVzHwmte6A9FUUUVziBRRRQB5y9rXDDw7Gp3Iy27jC5bHKDIdAOgbkNgyjlSbiWAFzx5SNQehU9ZH0NW/t9j04lx6zhdGsYSQ/Qto1z4SFQjqpqX21tg24X8Ohgan1/vVYW+RkVXg/GLl24qXYzWkbxbZ8xXKx/iEMCeczXPiCg3i3IIY9dP8fWovDbmW76r/wC0z+v0pljkyox8jH/CaHyMinLxtMoW7ZzwwYEOQJ6ERMeVQeJYs95mB31Px1qDdbxH1r4Jmp2JY8wfEfAdAvJiBqR/imvAscLS3mWNbbMvqNaqdm9CsOsVO7OrmuhTOQg5vIRqa2zbJVlcmBuPAm5cAB5wP95o4Y6qbqsdBlEbzpB09aMQ2ewAplVcZguw8Jj4Eg/Ida58PwhkE6kjN6ltvofqaKvYTI0kfVmycRiV71iVkZ2J1yjlPIkaA1tmM4vhrmFKIioVUKqERAClQBAIOh202rJeD2pnofr0/fnTm3iWtiDLKPmP8j9+VcXU43L8vyHw5op1L5lg4PxUW8MttF+8X8X9JU/WT8qz7tJ4cQzoZJ1aPzbN9In1NOE45bJNtSRuSxEHUkwAdee/ynlD4xhwVDgaDl8P7x+lHT43GVyGz5o/liN7XGUbh7ZRDD3h02/5/Ks2q99quCfZLCunuXUEjz0/yfpVFUSa7HDQ6OTBppuPlln7OWISeZp6rxUDhGG8Kjp+/wB/uWdlAXy7+Ek/+mB8jPyp1sdUYt8EMjM/96lW0gyNPSuMhAWbQfvauOI4iqpJ0HONyTso6tG/SqJpbDaXVjO/xGA2ZstsDxMdfh5k9K4cO4QcS3elMttsuVTuwjQtyjoo0E8zrSHEjvlm5MyMiKYRRIklvxMVkZgCNavXBcbddDfulLNhRKqB7yjmS0+HpAE+m661J0M8UlHU1S+pNxTphbDu0AKCZPM7KPXaq1asO7fab5CljCIdranYfzHc1wxvFhibnfvP2e2YsW+d1/zkeXKdtehpd9su3mzaMep91B0Uc/U7852DJky9YLu7Ki/cK5jpZDGB/Nr9P96+8D2cfimKS1dZjZEvfIMAKsZUAHN20k8lY7is/wCJ8Le4fvCWJibjmTHIKOXSIAr0N7M+E9zg1uMPvMRF1vJSPu112ASDHVm60s5bGNltoooqIoUj7bceGAwN/E7m2ngHV2IVAfLMRPlNPK5YrDJcRkuKrowhlYAhgdwQdCKAPJnZAM118Qz/AHmYkMTqWMljJ3nWRz19RaeKce7/AMPgzAaw4mPSdq+uJYFcBxG8lpYFm9K2zsEYB1yE8srlT0knnWgY0LetBlbRllG5rI0YdCJqXUdX/wCfT7Np+bOnDh7i2Zlj4C4lsXysW1YAMfx5gV8I/EBIJO3mYMfP22beU7wQPlpXfjGADo127fe7cAGQu85dVDKBspB8JAHKklm4CuujDbofXofpVMGbuJt+pko6diq3gcxneda+KncTwNy2ZZGCn3SRUGtOdhX3buESBz0NfFTOGYU3HA/f7/fOgD9t5ktsRIzQDHTzq42MIMNws4hv9W6uW3/Cp8II8yJafMVXeK2CWt2lGrEAHqSQB9asvtQuBFsWF91ABHQAQKrFUmyGZ3KMSNwMgoDTRlmq12bxEgD4fL/amjYQm5m1mdDyj1/Sud8izW50xfC0f3lB89iPiP8Aaod7Aslp1DEgj8XL407pYcMxcmWmCOcf4IisTFjJk/tZxFcRwy2R7ykA+URWb22gg0/u3D3brOkHTzWRSfh5AuLm2n9710ZJammVwQUU17y7YG9ltFzsFk/ATpSlOIFHDFsrw2vIyQXGvLb5cq7Y+/cRTPiQj0keUazSnBfeXlLrodII0M7xOx/5VKcv8Hq4VoTWz1V8KslcS4iWKkjQaHKZ1J6ctI3+dMcHww3Tny84tr+UTpA68yf8VGwuARb1xYIXUSZ8O/zGx6iKb2ePC0wW0oJKABjsD4iY+cTUZzk+Dtw4VGnPxwjsMHYs3GOIcC3bA0OpunXlzEg6dI86U8b43cx1wKQ1vDAzl2Lx16n6Co/aTGJdvT4yo0UrOp6yK+8FhkUTmYeRjT5imhPTFJks+Pv5XvdcK/vySbyoto3bpy2x4UQbuRHhXoOpp/2Ls27rDQEBAxA2BbbT4H5VQuKWUEBc7udgTMA+QHPpTHsNiLiYjuRcFnOfGxAJAUEws6Bjt+9emOSzzskHCWlmrY3hVvKSqgGtQ7K4jvMFhX/PYtN87amsix/H8Nh17rOCzSAJkknSST+taj7Pj/8ATcGOli2v/CoX9KMm5NlgoooqYoUUVE4sLhsXRZgXTbfu52z5Tln4xQB5k7TcQbEY/H4tdQLsJqYKocitI/hWfnVv7H8TLWzZYrmTWA05Q2omQDvPwK1SMY6olzIPuirFBtoywB5bT/VTLsldHe96TlYJlzHbKSp16xHyYnkKl1uHuYXHytzp6eeiaNBxfYnB4lhcu2vvAZLKxUt/Nl36TvoNapXtNwdrC3MOlqyiW2mcigMdh753Ov4j6yK07hWKDiNmGjD+xHUVnnttTSw+uhPp/wA683ppy1RTZ054pRbRV8fgLuHc2nJykAgESrqfdYK0wD0GxBHKahnglp9fCD0DH9a09cJZxNjDNdXMFtuAZI3yHdSD+A6Vn3aPiZW+uHwk2lBE5DLMTt4pltPP0613Yer1+zW659CGTEo7+BYeAARAksQFCmSxJgASOdPuGcENomMQtlRFq5Km6l5y3+nkEFlX8T8j6HK5xmCFu3ZuvduW70eJyBmCtK5spEm60lVjWTP4dEVzitoOhbwKvhw1o+7bA53D+baeZJ1jelllll2h9/f34M0RhyMO0nCUwlzC3XdWBuK6qsNsCdHDSVzAAFkQnTTQxT+1eJN1hcJnMW/TSmfGr7X2PeMZPP02+A5AUix9lgrKdcpzT66GP7/Ou2KkoVLk48sVrUkfPAb+W5HWrvaeRWcWnykEcjVnC96qjUjlHKpyQmSN7lkr8dwASeQJNcsNbKoATJA3qv8AF7OTrnuHL5Rz9f8AelSIxVs/cLhg1m7cc5URGJPUsCEHxJFV/h9ku4AAMa67adabdo8eAiYa2fCniuEfiuEf2UaeuaunB8K6WycurayROnLTl1qs74idvSQhKd5XUfv6jfhllZLXSW/hkCfU8h5AfCpfEeIqq5Dh7eUxzYRr+aN/QTVfuY42oJPy3+R0+tNOH8ZvXg2RA4APvACY6RM1ySjJO2fRQy4Zx043+1fwLuJX2NwAEjXnykCfXbU+XlUQnKxWVMGJBkEDoSNvhTK5w+5dV3dYAnUaDeCQOkfKoXc5ADuTtpv5DrVE0Sknd+BrZxrsCjJm08OUCY0j6+u1KW4cyAkAzyDEx/amXDSiP96H3/A0bbQdT8OhqwtxDDke83xM/SKk5aXsi3ZU95LcqOAw1xrbtIV9tRrPUx9DrUKz2exDMMgB194MNPMzr9Ks942g6vbbn4l6j0+tWXB8PUqt1Ouo/fnXbh0zjZ5HWYpQnTdrwVfs92O7zEW7LOC924qhyD4SPExGssQoO8TGsV6b4Tw9MPZt2bc5LahRJknzJ6k61k3YXCh+LWwBpZt3LgPnlFv/APr9K2StyUnSOJhRRRSGBS3tHxMYXC3r5/AhI822QepYgfGmVZR7XuNC5dtYINCqRcvGdASPAp9AS5HmhrYq3QIy7jeHi3bX8wLR0Gy/Saj4HE9yFcaqD4o6HQ/L9KecbsG5cDBTCgKBGuzQPWQR61X1wzWSyMdVJmNpOunzqz5HNE4JxVVKo75R/wBm+mmnuknl0nQ7HlUrtzwk47D5BCusHN+EjzDR66Ekf3yXA8YdSUy50HIGCv8AL5eW3QxVi4T2kZBCuwA5bR5FToPhXnZOk9vXjde4vHOmtMy58EwTphBaeSygj10I0J0I101rO+zXDrox2Y23ChjPgY6THIA/MVZH7V3CfEwAHPKv+KX47tjA8N3fcIFzN8Qs/WpY+nzR1cb+/wD4PPLjlXOw54yHuYq3ly3BlB7sGO7J0d3OUhYUZFGpMEgbmlXafg9vMUQlp8TJM93PMMdZJ5a78hvP4fijZtKXP316SBM5RGrEn3iBAk7kqNtkly8GY75gdTrIO8zznrXfgwrHCvJDJPU7FARrYCXdtrdzr/C3Q9K6hQVYHfKAPUkina4fPbZWhlPI0juMLbBSZAAjTX8eWT/Nz9KqmQmrVFf4vbUXDkECdv8AFTOGY/KF6DQ/p9P7VD4k0muGGcAkHZtD+hqb5Nasv2ExIYVXeO43NdJG1tdP5mj9/Clgx9xAUny/fwqNfJEjmfe9Zn9/GlSpkljp2Nez3Dw5719VU6D8zf4FW11K2mduc/70t4HaHdoB0+p1NPrwVh3c+EfU/wCP19DXQo1E6EioPhg+rfHz9Og+tcuG4rublssSEKagbDzIpxxu0igBdJBE/v8AetRsJhTd0S3mmPEdvmdOu01yzj+nk9DA3JObaitq9NvqNMT2mt902UT+EAbc9B10pTwfjwtqBcAy6hhEwdwfPSfmKg3mQXzbUgqoyzyLDVso6cvOJ8gXbSDRiNfjtptU1iX5S8+pk4dxPbjj7/o+uMY1DcXuoy7EDTffbpyjaOc1+YbDXFOaWZQeckH15ULhVXUEfL/epWF4gbbEq24gjrH6/wCaqoNbHL34K23b9N0h0O6uINBB6aQfKOdMuC4pkQJJYZtJ3jlP9qrJxHTdjr++v76TP4SxZ9+YiuuLORyvjg1/2XYT7/F3eX3aL6+Iv9MlaLVZ9nmDyYMPzvMbnqCAFPxVQfjVmqEnbJvkKKKKUwK85dvrFyxjsYrElszXEZua3AWT4LJT/wAuiinhyahHw3tvF3xiEYFT5S0g/RfhNTe0WFK3WeNLgDA+cAEfQfOiitg7NRT8Gh7xjGx+FTGEXfVT8YIooo8GHa4dKRKk31AEy6iAJmSNIoopQLl2zxBw120YkvagidVUERHKZBJpTa4mA4zyAR73I/EafKiimk9wZI4lxRrIETr9R+/0PkIeIx9q6hloMHca6j6wddP1oopWwEiHOIPvDY9fKo5FFFYYSLVzQMRqug8zy+W9Rya/KKALBwLFOVgeFVHiedh5dD58q4cS42xaLTEKBAMb+eu3QUUUzbpGnCxxW4XBb707KGEwSZ8I6z5VasXjLxUWF/13XxKp1tg/mbZdOmvmNKKKIghLfu2sGrW7cXL5EO5EqnUKOv78qT4y+HKsN41HmP0oopHyNrai4+D8vYxmiuK3DRRQINcBiwYBNXbsVwz7TirNgbO0ueiLq5+IhZ6uKKKopOjbPSdtAoAAgAQB0FfVFFTMCiiig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8" descr="data:image/jpeg;base64,/9j/4AAQSkZJRgABAQAAAQABAAD/2wCEAAkGBxQSEhUUExQWFhUXGBobGBgYGR8cIBgdHBoYHhsgHBsYHyggHRwnHR4fIjEhJSkrLjEuGyAzODMsNykuLisBCgoKDg0OGhAQGywmICQsLCwsLDQsLiwsLCwsLCwsLC0sLCwsLCwsLCwsLCw0NCwsLCwsLCwsLCwsLDQsLCwsLP/AABEIANgA6QMBIgACEQEDEQH/xAAcAAACAwEBAQEAAAAAAAAAAAAABQQGBwMIAgH/xABHEAACAQIEAwUFBgUCAggHAAABAhEAAwQSITEFQVEGEyJhcQcygZGhFCNCUsHwYnKCsdEz4ZLxCBVDU3ODorIWJCVjk8LD/8QAGgEAAwEBAQEAAAAAAAAAAAAAAAIDAQQFBv/EAC8RAAICAQMDAQYGAwEAAAAAAAABAhEDEiExBBNBUSJhcZGx8CMyQoHB8aHR4RT/2gAMAwEAAhEDEQA/ANxooooAKKKKACiiigApe3GrAfI1xVMhfEY8R2Uzsx5KYJ5TXLtFxEWLdskxnv2LY/rvIpHxBIqk+3HBKcEbrW82UqouKBmtZmXRvz2m2I3DZTB/CAaLi1coe7ID/hnaeh5wdjGtI+HdrLN62H9xlvLZv22IzWbjN3YVo0M3IUMNDPlXnvhHtCx+CIWxfZkH/Z3PvFHkM3iUeSkCjjnaK5iMQ98gWWvoved0zAOVyyYPu6qukmDBmRpliOR6A4T2kzWcUrAtewTOtxJ8Tqsm24/8S2ARyzSOVfXbDtEljhl7F23BBszZYa5muCLURqQWZT6TWM3O1dxsWmNswWvYbusXb2zuoKMfKVFt1PIyORFVnGdqbtzBW8I3+jhnZl6sWaFBnkgLgfzgfhFFhrR6P4V2mt3cBbxYIyhU72T/AKcFRdzdMgknyE86f3LgUSTAkD4kgD6mvLfAu1j4F2EC5h76ZbttvduqQVM9CRMNyMgyNK0v2bdvLWKw4wWLYiQbNu8xjvAfCqOR7l6CIOzaQc2hLNUrRrdFUXsP2ue+64S8QcRZOIt3mEDvDYdEVwOQeWPqh5RVpwXEO8e8QQLVpu7nkWUTcM/lWQvLxK88q0YY0VGx+OSyAXMZmCqObs2yqOZP9pJgAmpNABRRRQAUUUUAFFFFABRRRQAUUUUAFFFFABRRRQAUUUUAFFFfBuDMF5kE/KJ/uKAM99ud0rgLZVipGIQyNxCXTI9DB9YpH247a28VwJHJAuXbiW7iD8L2/vH9FOUMPJ1rr7a8ZmdbIIgWHaP4u9sE/K0GPpWH4fHtafKwByn3W1BHQj9d/OsYkvJMxfhAcAdA3pyPWuvErRuJauWhurSByIAJ/wBqY2LVnHOuVO6LTKz4ZEEa+eu8a1cOznBFtZbbgHKrnTmMyEfKSD69IpLOSeVRq+Sj9n+GX7JuXchMDIAfzt7s+QNR8B2Wu3CwM7An4nX6kVpmIuqb1q0ICl2Lf/huL+pPxFdcUyWbb3dAFtknrtaI+cN8jRfoTfUSvZbspLdjm7pFeB41C+rFVZfQ+95ZSa+r3BRg2yaMjAd4N93VVPxzH/gqHxbtablxAfdXJMeSAOfUqzr8agdoO03fpCiGZgznoFEKvpMt8aKY6hldJ8MY4HjT8Nx6YhZuZczwSdVuC4r5jufHrr5Vb7fbUWMPw+wS7oHN/FMsZrtxnu3ktfFsrNMCGXlmFUPgWLS8GW7qciqOsDMYHxJ+lMO0mFGGRbSCVRQ09c63Un/iUn+oVt1sVWRxai+TRfZzxO7xXib4rEEEYe2xt2x7to3CUXL18K3JY6mRsAANCTtAr8QbBpBFqwbl4/kZmQW18iVzsfLL1rAexHbo8Ow94Wbea9eFpQ7e5bCC7qRuzSxhdBzJ0irv7J+JWsPYx2OxdyDcuqjMxlrjKhuEADUse92HTkBTHQmbGDX7S3geKnDYcsYZrVskHeSq/rTKtGCig0UAFFfgFftABRRRQAUUUUAFFFFABRRRQAUUUUAfjNAk8qT9pMaLAs32IW2l5VuN0S7NsSeQFxkYnotftjtBbF/7NeItX/wBjAvL+a0x97oV95SNohjnHbbjF3h738FiFN7AYpH7oz47IYQyozaMEcgqrRAZAGAAFBjdFF9smPb/AKyxK5vDIC+U2bKuPiNfnVSv4dr90FIkorH6A+sGB/yrrxCxev5HMvOUEkyRACgSd4grr+WrB2U4TkJcjYEPO0cyJ5ayR5nmKRshkyKKvyTeDcJCgaAEjUcm/fz9abFXQB1JKpqwO6ps0Hmo3/pG1ROJWXBKo4W4CMgYwtw7hWb8LHk3P46Q/wD4z7mfAUuLpctMNVPNl6jqvMa0uls49Ep7k5scqvbuXCAFuXEb1Cn+6wfgKpvaftI2IZwvhRoEdFHuj4L9XelPEsa9xmGyk5oG2i5RH9MD4Ve/Zh2NF4tibyyimLSn8TDdiOYU6R19NXjE6seJQ3Ym4L7P797K94i0jCddX8vDynzNN73s2QTF9oJ0GQTHKTOv0rVLnDG0jnvNRcRwhwCd9CI9ef0qyihnKR5+4zgmw18pOqkQQInwgg/WrXg+KJewxRxNxoQHyUkj/wBx+Yrj7SOGOt1bhHgYROu4GoPQ7fD41XOzpBv2805VJZgNyBrA8yYHxqUkE4qUb9CZxfgzWbhCyR3gA+Kqf/2FftrM5e2CT70STCB94HKRG2pIHwunG7eeyAGCne7cGsZzOS31YyAPyoE6iqxjXW392gyjQvB1E7Cdy53J5DblSJkseVyVPk1f2T4zEYzF3b158yWxmUAQAXGS0F5BEtrchR/3pJJLE1rVZr7DcORhb7nQNeCgfy202+LEfCtKp0dceNwr8mv2iK0YKKKKACiiigAooooAKKKKACiiigAoopRd7SYTM1o4uzburoytcRXX+h9fmI1FACH2m8JS9hy15Dcw6gm5lE3LH/3rXUKPftmQy6/hIfF+NYO/Yy2L+I7/AAzjPYdbpZCnuhlViRbOsFWjUbtE1oXbPt8bQZMJjxfuchbs22Vf57xJT4KCfIb1lGGv3rLhreRg5h9NB8NSNNJj9KVksj22JfB7i4XNbvNKglrZjed1IO0gSATBI0MwanYrtjaBhYyPG26mN/XlPMSGHOqvxm6bl1barEkAKIgyeUAak+VXTDezqx3Y717mY7wVAB8pSfLWtUbIduL9qRUcd2hLgrIYDQTsV/KfIcuYO2mlJO8a4wLEtGgLamOQJ+k1pGJ9kFzIXRrgXrcSI9YOYDqckR86Xt7NcfZ1FjOI1Nt1bbyYq09IBNFUXSS4FPY3s2+NxKWV8IysXeJyIDvHMkkADqeleicDw5LSJbtrCIoVRvoOpO55k8zVa9lPAThcH3lwRcvxcPVUjwKZ8pYjkWNXKyxygtoYk+XM/KmRp8MsQOZ2/Wo+NPdnOZKkBSBqQQTBC89zMSdBoeXXCjOTd5EQn8vX+o6+gWqJ2p7bYfD4kd8X0nJlUMB1J8Uz8K0Gd+2/ZdcZYZVBDCWtkgiG1gEETB225zXn+y5W5pI5baj4df1r0Rgms8YwZbOWykhblkNaZXy6gK7GDtoSVIYa9Mh7PdnUfiaYW6XALss5AreFWMFXkLMDrvpyNYwSoednbN3FlUAUMqk2LJaNt3c/HeDqxiSTVVHDLty7bAUvdfKxTWczbTzmdI35Crvwnhfd8RVkTJctXMo1MsM4EGdyyPAJ3BU8tE2E4ddxHElw+GYi473CWExbViwZjrOiTJkHZRlkClcaIxjT2Nu9mWGFrCLZQhltlhccbPeZi13KRoVQnJIkEhh+HW4VB4NgLWGsph7IAS0oUDmNOfmdz1manVp1BRRRQAUUUUAFFFFABRRRQAUUUUAFFFFABSPtJ2SwmOA+0WQzAQriVdfR11jyMjyp5RQB5x7VdmbOGum0MUytuLWKsXASvVbuHR0ceYUdDBmqxwrg3fYlUs22ZxObIC6ga6kETB5THnFeoO0XDbWIRbd+2ty2zgNmUGNGiCfdJaFkQddCDBr64ZhrdpAmGtJaSA2i5R4pgwNSdNZj1rKJuFmL8F9jWJu3DcxF3uQTICRnX5eFT6TWtdnuz2GwgHcWzceIN1yXY/8AmPJjyX5U7+zg+8c3rt/w7fOT51XOM9slw166rWmazY7oXriHMyNd9wC0qksNiTI94QG1jR1GiwtMw+Uq0iI28jO4Inpy61XeIXnsqYg92YbNzXdWn0iTG89K49q+1NyzibWEw+HGIuvbNwp3gtsBnAUrmGUnRmgkaJTHtC5VFvhZjwXF6gkgf8L6f1E1qCSdCzDcaVs2fRQAeszpEdZ5c5HOvniF57jW7UEByC+vuoNYkfiOm3XSQJpKuAtd8pQDJIdVgeDYNp1WTMciN6m8Yx/d460oAGZAXP8AUQvx0b5DypiV7bjrtBjfs+FZ1GuZVHlJj6V5sw8YrFG7ind7Ic5VnVlnRR+VY3jzjqNd9rHadRY7i0ZcnII/O2g+I1PwFc3/AOr+FYS7b7u016ALTFhcuXpUfeOBrbUNPh2gACSdVZSKvfx6n5wrtNw+y6i0lvDNEHuwFzR+G4F97fnJEkiJ1jduuGZ8VhsbbD51e2fCJF1EYPCke7dgEAEDNsNYlb7MuxC3ycTibYa2PDatttH5mA0J8tpJqzcS7R4W7cfAWiFNi9azDQBlRkZwsdIKEcq0Qjdox9kTGYtVLXWYC04A173RXUnSVtEKDyymZpN7H+xmLvZ8S918Ph7pibRyvfVTsjjxpbke8DJgRyYJfa52svOzYILFpGtuX1JfNZtuFnYAF29ZXaNV/s19p17hh7q4DewpM5J8Vsnc2ydNdyp0J6EklWOonp7C4ZbahEUKo2A+vqSdSeZrrSjs52lw2Pt95hrquNMy7Mk/mQ6j+x5TTegYKKKKACiiigAooooAKKKKACiiigAooooAKKKKAOeItB1KnSeY3B5EeYOo9KVYW7lYsQRElzIiZIuADfQgNOsrGuwpzSzH2CLgZApZts0wGA8U5dTmtg+U21oArPCPafhLzKHD21uAtauEErcUMyE7AghgQREDqQQTlfaq5iL2L+04RriX2vFRctllGVmhQzjQAQNDv0NbT2m7J4fiNoWr+YPaabd1DldJ5q0bEQCCIJHkCM0xnBRw4lC73GttIOaWZWJYFwpAykkzmgDcwNa1K2dS6iEMMoqHtS2vwld7ebuvJ+9iExGI4wmKv3VdioXMoKghLbKSAR+JtRHhOYkchWyX7KnMjCUuAgjziCPiv9jWMpxA2STYuWzkyBGt5XCFs+mYSmfLqVExmBnUQ94Bx3GuUFu9axLsyzZusbbWxOrK5TxwN1BOhOlY6THj0+TL03e2Sj7Pm359GvPlpCTifac4PFnCOIvJeVULDRlb3bgbQCVOq8iY1ia69sOJ337i5btW1gFc7XQoV4MAMfeBPu6AyI3MD59vXBjct28fbUo9hlRiCJNtiMj6aqVuEr6t5VbeFY1sXw+1fOXvCiXJA2OUFgOh3E/8qZOzznFIofCfZq+LyXMViXQgFslpGGViQR95cWCw5nWTtoJNnwHsrwdtszPfunc94419cqg1F4Jj8R9luX72KWyn2m4lhBZBBAdlVXygNlkH3CsBZJOtTe0Xa3DondK1y7fZZ7pGmJgeN2hUQEiWb4UGt7UfnbHtimAw7Lhbed1GVYgW7fIE/mg7KBr1FVT2bcLF7BQ4DPcNzEhz74uW3VV8W+VhII5hm60k49Zu3cLevJ96qqS94AraRZyZLGbW4SxytdMSJVQASWufYO1lwlgglYtW5I/KWt3Ln/pBrE07o2UXFK/JV+3PB5tuW3ayLi6bNZJzGf4kYAD+A9KyxbRIJ6frP+K9D9t1D2LQKjvIubcgLdwH4eLL6sKw3AWINxTsV/sZH0qXE5fs/n/RRO4RXxXy/s+ez3Ems3FZGZXHusrFW8wGUg/uK2zsp7T7whL5W8NN8tu78G0tXCeQPdeprAWUqQRy2ptax1wqpygjp6/varKvJiPWfCe0FjEHKjw+/duCj6bnK2rD+JZHnTWvPfYzEtiMOVU5sh/0bmo6jI26HodpHKrj2b9qtq0wwmPD23twgvnxBxACm5AlHP4jBWQ2oolGt0DRqdFcsNiEuIr22V0YSrKQwYHmCNCK60pgUUUUAFFFFABRRRQAUUUUAFFFFABXHF2c6kAwdwehBlT8CBpXUmsG9qPtJbFs+DwLlcOJF6+v/a9VQ/8Ad9T+L+X3gDYcVxVfsxxVvxAW2Pg8cwDEZJzEMI06msR447WEt3CW7+6gunMCpUuSRm2OYAFm9QB1qyf9H3jROHfB3SIl3sAnUpIFwR0DNI5yX6VD9pjriOJLagTYtqLzdT72vL3Cp/qI5VqVs7ej6uWBTS/Uvv8Abf50UnAdoLly8EuP3gnQHKupk6FADPWZ3rYuI9je8S1i+HMlq4Rbu27d0NkJ8LCSpzLpuBPwrGuwvAjxTib2wxtIBduFkA8IjKpA23Za9LWk7q2iM+bIqqXaBmIAEmIAJ30gVj3YR63JjxLHBtVq+FOtq+ZC4xw8XbTW7wQi7bKXIna4ALgSNZzZSsiZNKOBWltl7QQIsSFSMo3D5Y5Fpbl74POrOPvABlkAjVhAjnodToSNo13qmdrLuHweNS6byW8RiLbL45COLbSocqDkfK0KxGvdlY1EF0cLVlR9pF7Jg8PhrAz3e9CoF3FxgwBEH3oLa9SKSdg/ZnduujYsMLb3HW7aJYElAxXPtIJB1B6RvNaBwHhNsu+MuXLN0WyWQ2X73Qg52BQatlLAADTXUzpbOJ3LaLcV3NtTbL6Eqx7uMxBBDADwSf8ANTm3J+iK4Xo8W/oZ127tlOGXMJay9yHWyzTBU2X7zKoAOY93bd21EabkmHfZbBi3hmTmsAeQCJ9NDVc7VceXG37S2o+zhUyJEEm/ba2Dl6dyLpA6JOoYGp3aLGdxgLstla992CTEZh4oP/hqxnrTwpRsnmblPfkh3sf39i5iRqjKyWR/ApMn1dhPoEG4NVbh/BFu38RbQAMgtAHzKHQ+sj69TEc8dFnDLZ5A5+kLo2x1kn6Gm/Zq++Gw2Ix9yMzKbg6ZyuW2vqC1sfA9K5o2sU3LmUtvguB2rzRUeIxp/FmYY+yRIO4J/wB678GuSCp25V8hwZUnxLoZ59T/AJr44fZYPorMpPvKJjzkV2rkS0t2W/s1jfs19XPukw3oef6039pXBs+IR0EMwUT6zHybr+YVWGPKG+X+9Xni2NtYvDKUJzoAj5gQVLCUYg8u8Qajoaq0apReyZUeA8fx3Cb2VWNnXxI4JtP5shIgn8yketbj2S9pGHxYCXYw97QZWMox/hfTfkGgnlO9Vjh7WOIYa33qq5KiQd1O0jmKonGOCNg77LaHeWx4hbJhgp5ofn4djSaDaPTFFYp2R9oDWEHj76wujW38L243ylj4YH4W8OgAKDWtf4TxS1ibYu2XDofmD0YHVT5GpuNGUTKKKKwwKKKKACiiigArnib620Z3ZURQSzMQAoGpJJ0AHWuHFOJWsNaa7ecIi7k/IAAasxOgUSSTArFe3Pa29jSERSq72rO8RH3t2NGK7hfdDRuYYaotm0cfaV7QrmOLYTCFreFnLduaq17qoB1W31nU89JBon2Dwd3b3bQep0H1NdrdrJ4Ty68zzJ8672zrM9R8wR8DrvVoxSRqQdmcW6Y+3iMOYtYIRP50XNmEDc3Jbb81PO0eJcLd2N+5muXTPNvEwXmQJgcgBFVzgCmzcuZGJsoMzKQJZlIygmJ9+IMCYOlLuL49wc+bxkyT60lUbHizVP8Ao6cIbJisVoMzLaUxrCjM0euZdfKtUGNw5cqji7cUwwVlJU8wSSFQwZy6GDtXmrB9o8Ta4Z9nW4yWtYFslCSzFiWZfE2mkHSI06weDWVNlZRW33APM9ayMNTojlnoVm/8e7ajD4oYTEzY7xQ1l7QNxXBOWGcKGVp3AUQIObWsz4jhruF4iOI2roAbxC6Zu25ylWDlJc22X8a5ip3GxFSxVqIhYKzlytETvEERXPD9p79tx940cw8OG/n/ABMeUkyORFEoVsxYZb3Rp3GfaXiUQTYs9y5NvvExCXEgqR4jZzMsNqJAOWRANVnEcduY4WlVXxuItKU7w5kw6hjJZwwV7rQAIfKpjVX5teAcMwuOUXe5tZ5hwVEg+umZSNQT6HUGtE4J2eW2tubdogMwIyiESGy5BEBicpPqegqfbS3K9+TVLYovZbsm9q/3t5zdxN3VnPuruDlHoSs9NAACZ6e1MIMPYDgkLecqvUqr5Z6jatJxlhLallAEAxGlYj7VMYRctWwx8KO7a6/esOfKMh15AjrVNmiO9+8p2Hm9dbPqJlo2nks7CNz59afYniOeyth3C2UYNlDRJE7sfeEkmBGtV7h13MI2HJRoB8tT8SPjT3CWuij6D5RNPDFGTTZLLmlBaU6HPZPDYcOWFpWPJis/VhUbtVizbZmXUdBAj+9M+EAgE1Su014viArTlB8z/dQa68j0Q2PMwR7mdtv+T94ViHOa5c9zeelWbg/EQLToR/qgTI2/JHpv6k1X8QbBnD3GazoCjRKGfzR4hrpOoGulRyb2FQCVNufBcEup8gy+H4GD5Vzaq2PZwwV6/Ul4bjRsMwMggyIPIkk/I1KxXaoOVdiWKgjziZiqfj8T3hzfi1kxEyZ2k1Gmpa2Ws0VsKty4t1SBKkN/EDtMb8/nT+Hw32e5ZuNbY20BZTBkCBMbrM6GR5VUOxl1rlsqdcpAXqZ2H0NWftHpbCyPuiiZtgSreI7/AJiR8Kqt1YxeuH+0a7YOTGW+8UR99aAB/qTQHqSseSmKvfBuOYfFpnsXVcQCQNGWfzI0MvxArHbd03UTMoDMAWE6LOup5wN/SpOFC5wlsi3bWWe5HjMRmKMf9PSYME7HTallBcoxo2qivxRFftRFCovEuIW8Pba5daFX5knQADmxOgA3JqVVE9o/DLxZcUGL2bSQ1oDW2STmvD83hOUzqqgkbsDqVsEVXtpx1r5z3SLaL7oJ0tzpqdi5nU8thpJNTs2rtm8Lq3EfOuUq0DMszA5A+YP9NR8ZicT3jKz23BzESujKTpqNjG+h1+dROF4rPK2Qoce9YaQrjrbkSD6D1HOruuB9hn2lwGVgyrAdS2v4YIBGm+4ilWOwFy1ZLtlXwyATr8QNvn8KtD3jdGEJBgtqDvojsAfMMo+IpB2nu5jkJPi0An98pPwFK2wFeGuMMKucy945vRFnKPmSfjVe4k+dwo6xVh4xe+6sgGIXKT+UBgo+n9qXX7IQ5YmG3PUc/nSM3xRz4liVW13YPM6DlEAT8Kk8NunubaJ7zTtvq5A+ZqAvCGupduKZZDqvMqRMj/FPOwlkMwJ/ACfiTA/vNam0yc4aqv4kPiVpsNiu6DlwQJnYEiTGu0/Sl3FLR3iep1/z+lS+OX+8xd1gSAn4gM2ggelfNvhhvMg74Q5AzGcoJ2Egb8ttyBpQ5JRdkpR/E2GHZPincOrycugcDmvl1Ybj4jSTXoHgvF1NsEMGXLIYbFYmR5RrWKY3hmA4fYBuNcv4hpC29EA/iaJIWdBrJPLeFHDcVxFLBe1cvJaYMywdIk5is7Cekaz51JZoyVrgfsyjKjdu1fHrVvDtddwLYEyPxdAvUnlWAcexhxF17jzmcyQJIXSFA6gLAnSYnnTfgfZ+7jbg+0XLj5pCuzFo8QQnxHYG4jR/Ca++D8QDr9lxFtO8syolVmFMEExqVOnp6Uss6irSsZYbdN0VvBt3Y0S43wj9aZWOMAe9bf6f2JqZh8B3gu3VGVJ8IEgADQEAdfe+IqsW+MXBo0N6j/FXx5tvQ5Z4lJtcl74b2jw2SC+Ro2cFfqdPrSLtdw64GtXDDW3ghl1GvWKW4a9bxBym14o3H+dKd8GuNhvu3l8Ox8SP+H+JGGk+Wxq7y61TOZdM8Mu5BP3r/TIXEOFd+6AeEKpzN5ToP7182OE3rJP2e5mB95GAyuOhBlW+NMEcB3UGRpHp4v8ANO+CKrgqB4hy8vKptJts9DAvw0UfE4ay5y3FOEvdCCbTf3ZNemYelQcdwe9aGZklDtcXxIfRl0+etabxHhiNbOdAyiZVtx5g/wCKpFy9dwV0fZnYK4zZDqI/inSPPpzpJRXJVos/YjC3rdpWRIZ/dZh4bYgnOQdWfkOQkTPJZ2v4Zct90gvNcu3GgKBAAEbbnmJMgeW8P8Bi3xNw91NiwmXNl07wnxNofcWAdoYyJPKuPEmFu42Jugm4fBZt8wOn8x95jymPV62NJWHa1hUt2ywBAjU7ndmPxk13weM/+bwjMSbZxFpWtkQGDsFBcbmGYNDaeEaDnVcDwe5cbvcQ4zEyImVkzCwRB1jn/Y1YOO8L+y4Vb7eF0u22VJnLDZpMnVzHwmte6A9FUUUVziBRRRQB5y9rXDDw7Gp3Iy27jC5bHKDIdAOgbkNgyjlSbiWAFzx5SNQehU9ZH0NW/t9j04lx6zhdGsYSQ/Qto1z4SFQjqpqX21tg24X8Ohgan1/vVYW+RkVXg/GLl24qXYzWkbxbZ8xXKx/iEMCeczXPiCg3i3IIY9dP8fWovDbmW76r/wC0z+v0pljkyox8jH/CaHyMinLxtMoW7ZzwwYEOQJ6ERMeVQeJYs95mB31Px1qDdbxH1r4Jmp2JY8wfEfAdAvJiBqR/imvAscLS3mWNbbMvqNaqdm9CsOsVO7OrmuhTOQg5vIRqa2zbJVlcmBuPAm5cAB5wP95o4Y6qbqsdBlEbzpB09aMQ2ewAplVcZguw8Jj4Eg/Ida58PwhkE6kjN6ltvofqaKvYTI0kfVmycRiV71iVkZ2J1yjlPIkaA1tmM4vhrmFKIioVUKqERAClQBAIOh202rJeD2pnofr0/fnTm3iWtiDLKPmP8j9+VcXU43L8vyHw5op1L5lg4PxUW8MttF+8X8X9JU/WT8qz7tJ4cQzoZJ1aPzbN9In1NOE45bJNtSRuSxEHUkwAdee/ynlD4xhwVDgaDl8P7x+lHT43GVyGz5o/liN7XGUbh7ZRDD3h02/5/Ks2q99quCfZLCunuXUEjz0/yfpVFUSa7HDQ6OTBppuPlln7OWISeZp6rxUDhGG8Kjp+/wB/uWdlAXy7+Ek/+mB8jPyp1sdUYt8EMjM/96lW0gyNPSuMhAWbQfvauOI4iqpJ0HONyTso6tG/SqJpbDaXVjO/xGA2ZstsDxMdfh5k9K4cO4QcS3elMttsuVTuwjQtyjoo0E8zrSHEjvlm5MyMiKYRRIklvxMVkZgCNavXBcbddDfulLNhRKqB7yjmS0+HpAE+m661J0M8UlHU1S+pNxTphbDu0AKCZPM7KPXaq1asO7fab5CljCIdranYfzHc1wxvFhibnfvP2e2YsW+d1/zkeXKdtehpd9su3mzaMep91B0Uc/U7852DJky9YLu7Ki/cK5jpZDGB/Nr9P96+8D2cfimKS1dZjZEvfIMAKsZUAHN20k8lY7is/wCJ8Le4fvCWJibjmTHIKOXSIAr0N7M+E9zg1uMPvMRF1vJSPu112ASDHVm60s5bGNltoooqIoUj7bceGAwN/E7m2ngHV2IVAfLMRPlNPK5YrDJcRkuKrowhlYAhgdwQdCKAPJnZAM118Qz/AHmYkMTqWMljJ3nWRz19RaeKce7/AMPgzAaw4mPSdq+uJYFcBxG8lpYFm9K2zsEYB1yE8srlT0knnWgY0LetBlbRllG5rI0YdCJqXUdX/wCfT7Np+bOnDh7i2Zlj4C4lsXysW1YAMfx5gV8I/EBIJO3mYMfP22beU7wQPlpXfjGADo127fe7cAGQu85dVDKBspB8JAHKklm4CuujDbofXofpVMGbuJt+pko6diq3gcxneda+KncTwNy2ZZGCn3SRUGtOdhX3buESBz0NfFTOGYU3HA/f7/fOgD9t5ktsRIzQDHTzq42MIMNws4hv9W6uW3/Cp8II8yJafMVXeK2CWt2lGrEAHqSQB9asvtQuBFsWF91ABHQAQKrFUmyGZ3KMSNwMgoDTRlmq12bxEgD4fL/amjYQm5m1mdDyj1/Sud8izW50xfC0f3lB89iPiP8Aaod7Aslp1DEgj8XL407pYcMxcmWmCOcf4IisTFjJk/tZxFcRwy2R7ykA+URWb22gg0/u3D3brOkHTzWRSfh5AuLm2n9710ZJammVwQUU17y7YG9ltFzsFk/ATpSlOIFHDFsrw2vIyQXGvLb5cq7Y+/cRTPiQj0keUazSnBfeXlLrodII0M7xOx/5VKcv8Hq4VoTWz1V8KslcS4iWKkjQaHKZ1J6ctI3+dMcHww3Tny84tr+UTpA68yf8VGwuARb1xYIXUSZ8O/zGx6iKb2ePC0wW0oJKABjsD4iY+cTUZzk+Dtw4VGnPxwjsMHYs3GOIcC3bA0OpunXlzEg6dI86U8b43cx1wKQ1vDAzl2Lx16n6Co/aTGJdvT4yo0UrOp6yK+8FhkUTmYeRjT5imhPTFJks+Pv5XvdcK/vySbyoto3bpy2x4UQbuRHhXoOpp/2Ls27rDQEBAxA2BbbT4H5VQuKWUEBc7udgTMA+QHPpTHsNiLiYjuRcFnOfGxAJAUEws6Bjt+9emOSzzskHCWlmrY3hVvKSqgGtQ7K4jvMFhX/PYtN87amsix/H8Nh17rOCzSAJkknSST+taj7Pj/8ATcGOli2v/CoX9KMm5NlgoooqYoUUVE4sLhsXRZgXTbfu52z5Tln4xQB5k7TcQbEY/H4tdQLsJqYKocitI/hWfnVv7H8TLWzZYrmTWA05Q2omQDvPwK1SMY6olzIPuirFBtoywB5bT/VTLsldHe96TlYJlzHbKSp16xHyYnkKl1uHuYXHytzp6eeiaNBxfYnB4lhcu2vvAZLKxUt/Nl36TvoNapXtNwdrC3MOlqyiW2mcigMdh753Ov4j6yK07hWKDiNmGjD+xHUVnnttTSw+uhPp/wA683ppy1RTZ054pRbRV8fgLuHc2nJykAgESrqfdYK0wD0GxBHKahnglp9fCD0DH9a09cJZxNjDNdXMFtuAZI3yHdSD+A6Vn3aPiZW+uHwk2lBE5DLMTt4pltPP0613Yer1+zW659CGTEo7+BYeAARAksQFCmSxJgASOdPuGcENomMQtlRFq5Km6l5y3+nkEFlX8T8j6HK5xmCFu3ZuvduW70eJyBmCtK5spEm60lVjWTP4dEVzitoOhbwKvhw1o+7bA53D+baeZJ1jelllll2h9/f34M0RhyMO0nCUwlzC3XdWBuK6qsNsCdHDSVzAAFkQnTTQxT+1eJN1hcJnMW/TSmfGr7X2PeMZPP02+A5AUix9lgrKdcpzT66GP7/Ou2KkoVLk48sVrUkfPAb+W5HWrvaeRWcWnykEcjVnC96qjUjlHKpyQmSN7lkr8dwASeQJNcsNbKoATJA3qv8AF7OTrnuHL5Rz9f8AelSIxVs/cLhg1m7cc5URGJPUsCEHxJFV/h9ku4AAMa67adabdo8eAiYa2fCniuEfiuEf2UaeuaunB8K6WycurayROnLTl1qs74idvSQhKd5XUfv6jfhllZLXSW/hkCfU8h5AfCpfEeIqq5Dh7eUxzYRr+aN/QTVfuY42oJPy3+R0+tNOH8ZvXg2RA4APvACY6RM1ySjJO2fRQy4Zx043+1fwLuJX2NwAEjXnykCfXbU+XlUQnKxWVMGJBkEDoSNvhTK5w+5dV3dYAnUaDeCQOkfKoXc5ADuTtpv5DrVE0Sknd+BrZxrsCjJm08OUCY0j6+u1KW4cyAkAzyDEx/amXDSiP96H3/A0bbQdT8OhqwtxDDke83xM/SKk5aXsi3ZU95LcqOAw1xrbtIV9tRrPUx9DrUKz2exDMMgB194MNPMzr9Ks942g6vbbn4l6j0+tWXB8PUqt1Ouo/fnXbh0zjZ5HWYpQnTdrwVfs92O7zEW7LOC924qhyD4SPExGssQoO8TGsV6b4Tw9MPZt2bc5LahRJknzJ6k61k3YXCh+LWwBpZt3LgPnlFv/APr9K2StyUnSOJhRRRSGBS3tHxMYXC3r5/AhI822QepYgfGmVZR7XuNC5dtYINCqRcvGdASPAp9AS5HmhrYq3QIy7jeHi3bX8wLR0Gy/Saj4HE9yFcaqD4o6HQ/L9KecbsG5cDBTCgKBGuzQPWQR61X1wzWSyMdVJmNpOunzqz5HNE4JxVVKo75R/wBm+mmnuknl0nQ7HlUrtzwk47D5BCusHN+EjzDR66Ekf3yXA8YdSUy50HIGCv8AL5eW3QxVi4T2kZBCuwA5bR5FToPhXnZOk9vXjde4vHOmtMy58EwTphBaeSygj10I0J0I101rO+zXDrox2Y23ChjPgY6THIA/MVZH7V3CfEwAHPKv+KX47tjA8N3fcIFzN8Qs/WpY+nzR1cb+/wD4PPLjlXOw54yHuYq3ly3BlB7sGO7J0d3OUhYUZFGpMEgbmlXafg9vMUQlp8TJM93PMMdZJ5a78hvP4fijZtKXP316SBM5RGrEn3iBAk7kqNtkly8GY75gdTrIO8zznrXfgwrHCvJDJPU7FARrYCXdtrdzr/C3Q9K6hQVYHfKAPUkina4fPbZWhlPI0juMLbBSZAAjTX8eWT/Nz9KqmQmrVFf4vbUXDkECdv8AFTOGY/KF6DQ/p9P7VD4k0muGGcAkHZtD+hqb5Nasv2ExIYVXeO43NdJG1tdP5mj9/Clgx9xAUny/fwqNfJEjmfe9Zn9/GlSpkljp2Nez3Dw5719VU6D8zf4FW11K2mduc/70t4HaHdoB0+p1NPrwVh3c+EfU/wCP19DXQo1E6EioPhg+rfHz9Og+tcuG4rublssSEKagbDzIpxxu0igBdJBE/v8AetRsJhTd0S3mmPEdvmdOu01yzj+nk9DA3JObaitq9NvqNMT2mt902UT+EAbc9B10pTwfjwtqBcAy6hhEwdwfPSfmKg3mQXzbUgqoyzyLDVso6cvOJ8gXbSDRiNfjtptU1iX5S8+pk4dxPbjj7/o+uMY1DcXuoy7EDTffbpyjaOc1+YbDXFOaWZQeckH15ULhVXUEfL/epWF4gbbEq24gjrH6/wCaqoNbHL34K23b9N0h0O6uINBB6aQfKOdMuC4pkQJJYZtJ3jlP9qrJxHTdjr++v76TP4SxZ9+YiuuLORyvjg1/2XYT7/F3eX3aL6+Iv9MlaLVZ9nmDyYMPzvMbnqCAFPxVQfjVmqEnbJvkKKKKUwK85dvrFyxjsYrElszXEZua3AWT4LJT/wAuiinhyahHw3tvF3xiEYFT5S0g/RfhNTe0WFK3WeNLgDA+cAEfQfOiitg7NRT8Gh7xjGx+FTGEXfVT8YIooo8GHa4dKRKk31AEy6iAJmSNIoopQLl2zxBw120YkvagidVUERHKZBJpTa4mA4zyAR73I/EafKiimk9wZI4lxRrIETr9R+/0PkIeIx9q6hloMHca6j6wddP1oopWwEiHOIPvDY9fKo5FFFYYSLVzQMRqug8zy+W9Rya/KKALBwLFOVgeFVHiedh5dD58q4cS42xaLTEKBAMb+eu3QUUUzbpGnCxxW4XBb707KGEwSZ8I6z5VasXjLxUWF/13XxKp1tg/mbZdOmvmNKKKIghLfu2sGrW7cXL5EO5EqnUKOv78qT4y+HKsN41HmP0oopHyNrai4+D8vYxmiuK3DRRQINcBiwYBNXbsVwz7TirNgbO0ueiLq5+IhZ6uKKKopOjbPSdtAoAAgAQB0FfVFFTMCiiigD//2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4" name="Picture 12" descr="http://wallpapershidef.com/wp-content/gallery/joker-pictures-cartoon/joker_by_nyctris-d4beyf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144889"/>
            <a:ext cx="3916153" cy="43467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60375" y="312738"/>
            <a:ext cx="11551003" cy="1200329"/>
          </a:xfrm>
          <a:prstGeom prst="rect">
            <a:avLst/>
          </a:prstGeom>
          <a:noFill/>
        </p:spPr>
        <p:txBody>
          <a:bodyPr wrap="square" rtlCol="0">
            <a:spAutoFit/>
          </a:bodyPr>
          <a:lstStyle/>
          <a:p>
            <a:pPr algn="ctr"/>
            <a:r>
              <a:rPr lang="en-US" sz="7200" b="1" dirty="0" smtClean="0">
                <a:solidFill>
                  <a:srgbClr val="002060"/>
                </a:solidFill>
                <a:latin typeface="Jokerman" panose="04090605060D06020702" pitchFamily="82" charset="0"/>
              </a:rPr>
              <a:t>Villainous PJ Pitfalls </a:t>
            </a:r>
            <a:endParaRPr lang="en-US" sz="7200" b="1" dirty="0">
              <a:solidFill>
                <a:srgbClr val="002060"/>
              </a:solidFill>
              <a:latin typeface="Jokerman" panose="04090605060D06020702" pitchFamily="82" charset="0"/>
            </a:endParaRPr>
          </a:p>
        </p:txBody>
      </p:sp>
      <p:sp>
        <p:nvSpPr>
          <p:cNvPr id="6" name="TextBox 5"/>
          <p:cNvSpPr txBox="1"/>
          <p:nvPr/>
        </p:nvSpPr>
        <p:spPr>
          <a:xfrm>
            <a:off x="4071728" y="1682373"/>
            <a:ext cx="8233161" cy="5570756"/>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solidFill>
                  <a:schemeClr val="bg1"/>
                </a:solidFill>
                <a:latin typeface="+mj-lt"/>
              </a:rPr>
              <a:t>DO NOT make general PJ adjustments to a class or group of students.</a:t>
            </a:r>
          </a:p>
          <a:p>
            <a:endParaRPr lang="en-US" sz="2000" dirty="0" smtClean="0">
              <a:solidFill>
                <a:schemeClr val="bg1"/>
              </a:solidFill>
              <a:latin typeface="+mj-lt"/>
            </a:endParaRPr>
          </a:p>
          <a:p>
            <a:pPr marL="285750" indent="-285750">
              <a:buFont typeface="Arial" panose="020B0604020202020204" pitchFamily="34" charset="0"/>
              <a:buChar char="•"/>
            </a:pPr>
            <a:r>
              <a:rPr lang="en-US" sz="2000" dirty="0" smtClean="0">
                <a:solidFill>
                  <a:schemeClr val="bg1"/>
                </a:solidFill>
                <a:latin typeface="+mj-lt"/>
              </a:rPr>
              <a:t>DO NOT modify the formula or the tables used in the EFC calculation or adjust COA data elements just because you believe they are inadequate. </a:t>
            </a:r>
          </a:p>
          <a:p>
            <a:endParaRPr lang="en-US" sz="2000" dirty="0" smtClean="0">
              <a:solidFill>
                <a:schemeClr val="bg1"/>
              </a:solidFill>
              <a:latin typeface="+mj-lt"/>
            </a:endParaRPr>
          </a:p>
          <a:p>
            <a:pPr marL="285750" indent="-285750">
              <a:buFont typeface="Arial" panose="020B0604020202020204" pitchFamily="34" charset="0"/>
              <a:buChar char="•"/>
            </a:pPr>
            <a:r>
              <a:rPr lang="en-US" sz="2000" dirty="0" smtClean="0">
                <a:solidFill>
                  <a:schemeClr val="bg1"/>
                </a:solidFill>
                <a:latin typeface="+mj-lt"/>
              </a:rPr>
              <a:t>DO NOT use PJ to waive general student eligibility requirements.</a:t>
            </a:r>
          </a:p>
          <a:p>
            <a:endParaRPr lang="en-US" sz="2000" dirty="0" smtClean="0">
              <a:solidFill>
                <a:schemeClr val="bg1"/>
              </a:solidFill>
              <a:latin typeface="+mj-lt"/>
            </a:endParaRPr>
          </a:p>
          <a:p>
            <a:pPr marL="285750" indent="-285750">
              <a:buFont typeface="Arial" panose="020B0604020202020204" pitchFamily="34" charset="0"/>
              <a:buChar char="•"/>
            </a:pPr>
            <a:r>
              <a:rPr lang="en-US" sz="2000" dirty="0" smtClean="0">
                <a:solidFill>
                  <a:schemeClr val="bg1"/>
                </a:solidFill>
                <a:latin typeface="+mj-lt"/>
              </a:rPr>
              <a:t>DO NOT make unreasonable judgments. </a:t>
            </a:r>
          </a:p>
          <a:p>
            <a:endParaRPr lang="en-US" sz="2000" dirty="0" smtClean="0">
              <a:solidFill>
                <a:schemeClr val="bg1"/>
              </a:solidFill>
              <a:latin typeface="+mj-lt"/>
            </a:endParaRPr>
          </a:p>
          <a:p>
            <a:pPr marL="285750" indent="-285750">
              <a:buFont typeface="Arial" panose="020B0604020202020204" pitchFamily="34" charset="0"/>
              <a:buChar char="•"/>
            </a:pPr>
            <a:r>
              <a:rPr lang="en-US" sz="2000" dirty="0" smtClean="0">
                <a:solidFill>
                  <a:schemeClr val="bg1"/>
                </a:solidFill>
                <a:latin typeface="+mj-lt"/>
              </a:rPr>
              <a:t>DO NOT forget about the Income Protection Allowance.</a:t>
            </a:r>
          </a:p>
          <a:p>
            <a:endParaRPr lang="en-US" sz="2000" dirty="0" smtClean="0">
              <a:solidFill>
                <a:schemeClr val="bg1"/>
              </a:solidFill>
              <a:latin typeface="+mj-lt"/>
            </a:endParaRPr>
          </a:p>
          <a:p>
            <a:pPr marL="285750" indent="-285750">
              <a:buFont typeface="Arial" panose="020B0604020202020204" pitchFamily="34" charset="0"/>
              <a:buChar char="•"/>
            </a:pPr>
            <a:r>
              <a:rPr lang="en-US" sz="2000" dirty="0" smtClean="0">
                <a:solidFill>
                  <a:schemeClr val="bg1"/>
                </a:solidFill>
                <a:latin typeface="+mj-lt"/>
              </a:rPr>
              <a:t>DO NOT use newly adjusted EFC for Pell and old EFC for other aid eligibility.</a:t>
            </a:r>
          </a:p>
          <a:p>
            <a:pPr marL="285750" indent="-285750">
              <a:buFont typeface="Arial" panose="020B0604020202020204" pitchFamily="34" charset="0"/>
              <a:buChar char="•"/>
            </a:pPr>
            <a:endParaRPr lang="en-US" dirty="0">
              <a:solidFill>
                <a:schemeClr val="bg1"/>
              </a:solidFill>
            </a:endParaRPr>
          </a:p>
          <a:p>
            <a:r>
              <a:rPr lang="en-US" dirty="0" smtClean="0">
                <a:solidFill>
                  <a:schemeClr val="bg1"/>
                </a:solidFill>
              </a:rPr>
              <a:t> </a:t>
            </a:r>
            <a:endParaRPr lang="en-US" dirty="0">
              <a:solidFill>
                <a:schemeClr val="bg1"/>
              </a:solidFill>
            </a:endParaRPr>
          </a:p>
        </p:txBody>
      </p:sp>
      <p:sp>
        <p:nvSpPr>
          <p:cNvPr id="2" name="TextBox 1"/>
          <p:cNvSpPr txBox="1"/>
          <p:nvPr/>
        </p:nvSpPr>
        <p:spPr>
          <a:xfrm>
            <a:off x="155575" y="6610350"/>
            <a:ext cx="4035425" cy="215444"/>
          </a:xfrm>
          <a:prstGeom prst="rect">
            <a:avLst/>
          </a:prstGeom>
          <a:noFill/>
        </p:spPr>
        <p:txBody>
          <a:bodyPr wrap="square" rtlCol="0">
            <a:spAutoFit/>
          </a:bodyPr>
          <a:lstStyle/>
          <a:p>
            <a:r>
              <a:rPr lang="en-US" sz="800" dirty="0"/>
              <a:t>retrieved from: http://wallpapershidef.com/joker-pictures-cartoon-2.html</a:t>
            </a:r>
          </a:p>
        </p:txBody>
      </p:sp>
      <p:sp>
        <p:nvSpPr>
          <p:cNvPr id="8" name="Slide Number Placeholder 7"/>
          <p:cNvSpPr>
            <a:spLocks noGrp="1"/>
          </p:cNvSpPr>
          <p:nvPr>
            <p:ph type="sldNum" sz="quarter" idx="12"/>
          </p:nvPr>
        </p:nvSpPr>
        <p:spPr>
          <a:xfrm>
            <a:off x="10869133" y="-174625"/>
            <a:ext cx="1142245" cy="669925"/>
          </a:xfrm>
        </p:spPr>
        <p:txBody>
          <a:bodyPr/>
          <a:lstStyle/>
          <a:p>
            <a:fld id="{D57F1E4F-1CFF-5643-939E-02111984F565}" type="slidenum">
              <a:rPr lang="en-US" sz="1200" smtClean="0"/>
              <a:t>14</a:t>
            </a:fld>
            <a:endParaRPr lang="en-US" sz="1200" dirty="0"/>
          </a:p>
        </p:txBody>
      </p:sp>
    </p:spTree>
    <p:extLst>
      <p:ext uri="{BB962C8B-B14F-4D97-AF65-F5344CB8AC3E}">
        <p14:creationId xmlns:p14="http://schemas.microsoft.com/office/powerpoint/2010/main" val="4345999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image.naldzgraphics.net/2011/12/17-jean-gre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6" y="1534307"/>
            <a:ext cx="3050468" cy="4890029"/>
          </a:xfrm>
          <a:prstGeom prst="rect">
            <a:avLst/>
          </a:prstGeom>
          <a:noFill/>
          <a:extLst>
            <a:ext uri="{909E8E84-426E-40DD-AFC4-6F175D3DCCD1}">
              <a14:hiddenFill xmlns:a14="http://schemas.microsoft.com/office/drawing/2010/main">
                <a:solidFill>
                  <a:srgbClr val="FFFFFF"/>
                </a:solidFill>
              </a14:hiddenFill>
            </a:ext>
          </a:extLst>
        </p:spPr>
      </p:pic>
      <p:sp>
        <p:nvSpPr>
          <p:cNvPr id="9" name="Explosion 2 8"/>
          <p:cNvSpPr/>
          <p:nvPr/>
        </p:nvSpPr>
        <p:spPr>
          <a:xfrm rot="2374630">
            <a:off x="2956748" y="-182239"/>
            <a:ext cx="9426443" cy="7396956"/>
          </a:xfrm>
          <a:prstGeom prst="irregularSeal2">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xplosion 2 6"/>
          <p:cNvSpPr/>
          <p:nvPr/>
        </p:nvSpPr>
        <p:spPr>
          <a:xfrm rot="2374630">
            <a:off x="3170870" y="235602"/>
            <a:ext cx="9024079" cy="660887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731278" y="2306643"/>
            <a:ext cx="5568580" cy="2215991"/>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latin typeface="+mj-lt"/>
              </a:rPr>
              <a:t>Knowing what constitutes a PJ</a:t>
            </a:r>
          </a:p>
          <a:p>
            <a:pPr marL="285750" indent="-285750">
              <a:buFont typeface="Arial" panose="020B0604020202020204" pitchFamily="34" charset="0"/>
              <a:buChar char="•"/>
            </a:pPr>
            <a:r>
              <a:rPr lang="en-US" sz="2000" dirty="0" smtClean="0">
                <a:latin typeface="+mj-lt"/>
              </a:rPr>
              <a:t>Policies and Procedures - Forms</a:t>
            </a:r>
          </a:p>
          <a:p>
            <a:pPr marL="285750" indent="-285750">
              <a:buFont typeface="Arial" panose="020B0604020202020204" pitchFamily="34" charset="0"/>
              <a:buChar char="•"/>
            </a:pPr>
            <a:r>
              <a:rPr lang="en-US" sz="2000" dirty="0" smtClean="0">
                <a:latin typeface="+mj-lt"/>
              </a:rPr>
              <a:t>Knowing who has the authority</a:t>
            </a:r>
          </a:p>
          <a:p>
            <a:pPr marL="285750" indent="-285750">
              <a:buFont typeface="Arial" panose="020B0604020202020204" pitchFamily="34" charset="0"/>
              <a:buChar char="•"/>
            </a:pPr>
            <a:r>
              <a:rPr lang="en-US" sz="2000" dirty="0" smtClean="0">
                <a:latin typeface="+mj-lt"/>
              </a:rPr>
              <a:t>Identification</a:t>
            </a:r>
          </a:p>
          <a:p>
            <a:pPr marL="285750" indent="-285750">
              <a:buFont typeface="Arial" panose="020B0604020202020204" pitchFamily="34" charset="0"/>
              <a:buChar char="•"/>
            </a:pPr>
            <a:r>
              <a:rPr lang="en-US" sz="2000" dirty="0" smtClean="0">
                <a:latin typeface="+mj-lt"/>
              </a:rPr>
              <a:t>Consistency and Documentation are KEY</a:t>
            </a:r>
          </a:p>
          <a:p>
            <a:pPr marL="285750" indent="-285750">
              <a:buFont typeface="Arial" panose="020B0604020202020204" pitchFamily="34" charset="0"/>
              <a:buChar char="•"/>
            </a:pPr>
            <a:r>
              <a:rPr lang="en-US" sz="2000" dirty="0" smtClean="0">
                <a:latin typeface="+mj-lt"/>
              </a:rPr>
              <a:t>Establishing a good way to track PJs </a:t>
            </a:r>
          </a:p>
          <a:p>
            <a:pPr marL="285750" indent="-285750">
              <a:buFont typeface="Arial" panose="020B0604020202020204" pitchFamily="34" charset="0"/>
              <a:buChar char="•"/>
            </a:pPr>
            <a:endParaRPr lang="en-US" dirty="0">
              <a:solidFill>
                <a:schemeClr val="accent5"/>
              </a:solidFill>
            </a:endParaRPr>
          </a:p>
        </p:txBody>
      </p:sp>
      <p:sp>
        <p:nvSpPr>
          <p:cNvPr id="10" name="TextBox 9"/>
          <p:cNvSpPr txBox="1"/>
          <p:nvPr/>
        </p:nvSpPr>
        <p:spPr>
          <a:xfrm>
            <a:off x="155576" y="36181"/>
            <a:ext cx="4994760" cy="1569660"/>
          </a:xfrm>
          <a:prstGeom prst="rect">
            <a:avLst/>
          </a:prstGeom>
          <a:noFill/>
          <a:effectLst>
            <a:outerShdw blurRad="50800" dist="50800" dir="5400000" algn="ctr" rotWithShape="0">
              <a:schemeClr val="tx1"/>
            </a:outerShdw>
          </a:effectLst>
        </p:spPr>
        <p:txBody>
          <a:bodyPr wrap="square" rtlCol="0">
            <a:spAutoFit/>
          </a:bodyPr>
          <a:lstStyle/>
          <a:p>
            <a:r>
              <a:rPr lang="en-US" sz="4800" dirty="0" smtClean="0">
                <a:solidFill>
                  <a:srgbClr val="002060"/>
                </a:solidFill>
                <a:latin typeface="Showcard Gothic" panose="04020904020102020604" pitchFamily="82" charset="0"/>
              </a:rPr>
              <a:t>Professional Judgment</a:t>
            </a:r>
            <a:endParaRPr lang="en-US" sz="4800" dirty="0">
              <a:solidFill>
                <a:srgbClr val="002060"/>
              </a:solidFill>
              <a:latin typeface="Showcard Gothic" panose="04020904020102020604" pitchFamily="82" charset="0"/>
            </a:endParaRPr>
          </a:p>
        </p:txBody>
      </p:sp>
      <p:sp>
        <p:nvSpPr>
          <p:cNvPr id="11" name="TextBox 10"/>
          <p:cNvSpPr txBox="1"/>
          <p:nvPr/>
        </p:nvSpPr>
        <p:spPr>
          <a:xfrm>
            <a:off x="7362825" y="36181"/>
            <a:ext cx="5076825" cy="1107996"/>
          </a:xfrm>
          <a:prstGeom prst="rect">
            <a:avLst/>
          </a:prstGeom>
          <a:noFill/>
          <a:effectLst>
            <a:outerShdw blurRad="50800" dist="50800" dir="5400000" algn="ctr" rotWithShape="0">
              <a:schemeClr val="tx1"/>
            </a:outerShdw>
          </a:effectLst>
        </p:spPr>
        <p:txBody>
          <a:bodyPr wrap="square" rtlCol="0">
            <a:spAutoFit/>
          </a:bodyPr>
          <a:lstStyle/>
          <a:p>
            <a:r>
              <a:rPr lang="en-US" sz="4800" dirty="0" smtClean="0">
                <a:solidFill>
                  <a:srgbClr val="002060"/>
                </a:solidFill>
                <a:latin typeface="Showcard Gothic" panose="04020904020102020604" pitchFamily="82" charset="0"/>
              </a:rPr>
              <a:t>Best Practices</a:t>
            </a:r>
          </a:p>
          <a:p>
            <a:endParaRPr lang="en-US" dirty="0"/>
          </a:p>
        </p:txBody>
      </p:sp>
      <p:sp>
        <p:nvSpPr>
          <p:cNvPr id="2" name="TextBox 1"/>
          <p:cNvSpPr txBox="1"/>
          <p:nvPr/>
        </p:nvSpPr>
        <p:spPr>
          <a:xfrm>
            <a:off x="155575" y="6648450"/>
            <a:ext cx="5073649" cy="215444"/>
          </a:xfrm>
          <a:prstGeom prst="rect">
            <a:avLst/>
          </a:prstGeom>
          <a:noFill/>
        </p:spPr>
        <p:txBody>
          <a:bodyPr wrap="square" rtlCol="0">
            <a:spAutoFit/>
          </a:bodyPr>
          <a:lstStyle/>
          <a:p>
            <a:r>
              <a:rPr lang="en-US" sz="800" dirty="0"/>
              <a:t>retrieved from: http://coldslitherpodcast.com/2013/03/08/10-comic-book-women-we-admire/</a:t>
            </a:r>
          </a:p>
        </p:txBody>
      </p:sp>
      <p:sp>
        <p:nvSpPr>
          <p:cNvPr id="4" name="Slide Number Placeholder 3"/>
          <p:cNvSpPr>
            <a:spLocks noGrp="1"/>
          </p:cNvSpPr>
          <p:nvPr>
            <p:ph type="sldNum" sz="quarter" idx="12"/>
          </p:nvPr>
        </p:nvSpPr>
        <p:spPr>
          <a:xfrm>
            <a:off x="10922871" y="-391795"/>
            <a:ext cx="1142245" cy="669925"/>
          </a:xfrm>
        </p:spPr>
        <p:txBody>
          <a:bodyPr/>
          <a:lstStyle/>
          <a:p>
            <a:fld id="{D57F1E4F-1CFF-5643-939E-02111984F565}" type="slidenum">
              <a:rPr lang="en-US" sz="1200" smtClean="0"/>
              <a:t>15</a:t>
            </a:fld>
            <a:endParaRPr lang="en-US" sz="1200" dirty="0"/>
          </a:p>
        </p:txBody>
      </p:sp>
    </p:spTree>
    <p:extLst>
      <p:ext uri="{BB962C8B-B14F-4D97-AF65-F5344CB8AC3E}">
        <p14:creationId xmlns:p14="http://schemas.microsoft.com/office/powerpoint/2010/main" val="33726891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4" descr="Image result for picture of batman without backgrou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32" name="Picture 12" descr="http://1.bp.blogspot.com/-B7_syHqTubY/UT8fpWxKPII/AAAAAAAADvM/09_sfr-b7XE/s1600/batman+logo+trademark+symbol+wallpaper+background+yellow+blac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7"/>
            <a:ext cx="12192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65654" y="-102761"/>
            <a:ext cx="11460692" cy="830997"/>
          </a:xfrm>
          <a:prstGeom prst="rect">
            <a:avLst/>
          </a:prstGeom>
          <a:noFill/>
        </p:spPr>
        <p:txBody>
          <a:bodyPr wrap="square" rtlCol="0">
            <a:spAutoFit/>
          </a:bodyPr>
          <a:lstStyle/>
          <a:p>
            <a:pPr algn="ctr"/>
            <a:r>
              <a:rPr lang="en-US" sz="4800" b="1" dirty="0" smtClean="0">
                <a:latin typeface="Showcard Gothic" panose="04020904020102020604" pitchFamily="82" charset="0"/>
              </a:rPr>
              <a:t>Things to Remember about </a:t>
            </a:r>
            <a:r>
              <a:rPr lang="en-US" sz="4800" b="1" dirty="0" err="1" smtClean="0">
                <a:latin typeface="Showcard Gothic" panose="04020904020102020604" pitchFamily="82" charset="0"/>
              </a:rPr>
              <a:t>pj</a:t>
            </a:r>
            <a:r>
              <a:rPr lang="en-US" sz="4800" b="1" dirty="0" smtClean="0">
                <a:latin typeface="Showcard Gothic" panose="04020904020102020604" pitchFamily="82" charset="0"/>
              </a:rPr>
              <a:t>:</a:t>
            </a:r>
            <a:endParaRPr lang="en-US" sz="4800" b="1" dirty="0">
              <a:latin typeface="Showcard Gothic" panose="04020904020102020604" pitchFamily="82" charset="0"/>
            </a:endParaRPr>
          </a:p>
        </p:txBody>
      </p:sp>
      <p:sp>
        <p:nvSpPr>
          <p:cNvPr id="6" name="TextBox 5"/>
          <p:cNvSpPr txBox="1"/>
          <p:nvPr/>
        </p:nvSpPr>
        <p:spPr>
          <a:xfrm>
            <a:off x="3154011" y="2652107"/>
            <a:ext cx="7292622"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latin typeface="+mj-lt"/>
              </a:rPr>
              <a:t>Take your emotions out of it. </a:t>
            </a:r>
          </a:p>
          <a:p>
            <a:pPr marL="285750" indent="-285750">
              <a:buFont typeface="Arial" panose="020B0604020202020204" pitchFamily="34" charset="0"/>
              <a:buChar char="•"/>
            </a:pPr>
            <a:r>
              <a:rPr lang="en-US" sz="2400" dirty="0" smtClean="0">
                <a:latin typeface="+mj-lt"/>
              </a:rPr>
              <a:t>Document, document, document!</a:t>
            </a:r>
          </a:p>
          <a:p>
            <a:pPr marL="285750" indent="-285750">
              <a:buFont typeface="Arial" panose="020B0604020202020204" pitchFamily="34" charset="0"/>
              <a:buChar char="•"/>
            </a:pPr>
            <a:r>
              <a:rPr lang="en-US" sz="2400" dirty="0" smtClean="0">
                <a:latin typeface="+mj-lt"/>
              </a:rPr>
              <a:t>Take every opportunity to learn. </a:t>
            </a:r>
          </a:p>
          <a:p>
            <a:pPr marL="285750" indent="-285750">
              <a:buFont typeface="Arial" panose="020B0604020202020204" pitchFamily="34" charset="0"/>
              <a:buChar char="•"/>
            </a:pPr>
            <a:r>
              <a:rPr lang="en-US" sz="2400" dirty="0" smtClean="0">
                <a:latin typeface="+mj-lt"/>
              </a:rPr>
              <a:t>Always case-by-case, but remain consistent.</a:t>
            </a:r>
            <a:endParaRPr lang="en-US" sz="2400" dirty="0">
              <a:latin typeface="+mj-lt"/>
            </a:endParaRPr>
          </a:p>
        </p:txBody>
      </p:sp>
      <p:sp>
        <p:nvSpPr>
          <p:cNvPr id="2" name="TextBox 1"/>
          <p:cNvSpPr txBox="1"/>
          <p:nvPr/>
        </p:nvSpPr>
        <p:spPr>
          <a:xfrm>
            <a:off x="8601075" y="6642556"/>
            <a:ext cx="4095750" cy="215444"/>
          </a:xfrm>
          <a:prstGeom prst="rect">
            <a:avLst/>
          </a:prstGeom>
          <a:noFill/>
        </p:spPr>
        <p:txBody>
          <a:bodyPr wrap="square" rtlCol="0">
            <a:spAutoFit/>
          </a:bodyPr>
          <a:lstStyle/>
          <a:p>
            <a:r>
              <a:rPr lang="en-US" sz="800" dirty="0"/>
              <a:t>retrieved from: http://</a:t>
            </a:r>
            <a:r>
              <a:rPr lang="en-US" sz="800" dirty="0" smtClean="0"/>
              <a:t>photobucket.com/images/batman%20symbol</a:t>
            </a:r>
            <a:endParaRPr lang="en-US" sz="800" dirty="0"/>
          </a:p>
        </p:txBody>
      </p:sp>
      <p:sp>
        <p:nvSpPr>
          <p:cNvPr id="7" name="Slide Number Placeholder 6"/>
          <p:cNvSpPr>
            <a:spLocks noGrp="1"/>
          </p:cNvSpPr>
          <p:nvPr>
            <p:ph type="sldNum" sz="quarter" idx="12"/>
          </p:nvPr>
        </p:nvSpPr>
        <p:spPr>
          <a:xfrm>
            <a:off x="11049755" y="-272682"/>
            <a:ext cx="1142245" cy="669925"/>
          </a:xfrm>
        </p:spPr>
        <p:txBody>
          <a:bodyPr/>
          <a:lstStyle/>
          <a:p>
            <a:fld id="{D57F1E4F-1CFF-5643-939E-02111984F565}" type="slidenum">
              <a:rPr lang="en-US" sz="1200" smtClean="0">
                <a:solidFill>
                  <a:schemeClr val="tx1"/>
                </a:solidFill>
              </a:rPr>
              <a:t>16</a:t>
            </a:fld>
            <a:endParaRPr lang="en-US" sz="1200" dirty="0">
              <a:solidFill>
                <a:schemeClr val="tx1"/>
              </a:solidFill>
            </a:endParaRPr>
          </a:p>
        </p:txBody>
      </p:sp>
    </p:spTree>
    <p:extLst>
      <p:ext uri="{BB962C8B-B14F-4D97-AF65-F5344CB8AC3E}">
        <p14:creationId xmlns:p14="http://schemas.microsoft.com/office/powerpoint/2010/main" val="25593424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1.bp.blogspot.com/-wCIH436M3Ug/Ta7blKaUT_I/AAAAAAAAL98/JXz76aFUSXw/s1600/profile_leonardo.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0669" y="239323"/>
            <a:ext cx="3566083" cy="40370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258464"/>
            <a:ext cx="9262922" cy="523220"/>
          </a:xfrm>
          <a:prstGeom prst="rect">
            <a:avLst/>
          </a:prstGeom>
          <a:noFill/>
        </p:spPr>
        <p:txBody>
          <a:bodyPr wrap="square" rtlCol="0">
            <a:spAutoFit/>
          </a:bodyPr>
          <a:lstStyle/>
          <a:p>
            <a:r>
              <a:rPr lang="en-US" sz="2800" dirty="0" smtClean="0">
                <a:solidFill>
                  <a:srgbClr val="002060"/>
                </a:solidFill>
                <a:latin typeface="Showcard Gothic" panose="04020904020102020604" pitchFamily="82" charset="0"/>
              </a:rPr>
              <a:t>Implications of PPY on Professional Judgment</a:t>
            </a:r>
            <a:endParaRPr lang="en-US" sz="2800" dirty="0">
              <a:solidFill>
                <a:srgbClr val="002060"/>
              </a:solidFill>
              <a:latin typeface="Showcard Gothic" panose="04020904020102020604" pitchFamily="82" charset="0"/>
            </a:endParaRPr>
          </a:p>
        </p:txBody>
      </p:sp>
      <p:sp>
        <p:nvSpPr>
          <p:cNvPr id="4" name="TextBox 3"/>
          <p:cNvSpPr txBox="1"/>
          <p:nvPr/>
        </p:nvSpPr>
        <p:spPr>
          <a:xfrm>
            <a:off x="271603" y="921289"/>
            <a:ext cx="8139066" cy="3416320"/>
          </a:xfrm>
          <a:prstGeom prst="rect">
            <a:avLst/>
          </a:prstGeom>
          <a:noFill/>
        </p:spPr>
        <p:txBody>
          <a:bodyPr wrap="square" rtlCol="0">
            <a:spAutoFit/>
          </a:bodyPr>
          <a:lstStyle/>
          <a:p>
            <a:r>
              <a:rPr lang="en-US" dirty="0" smtClean="0">
                <a:solidFill>
                  <a:schemeClr val="bg1"/>
                </a:solidFill>
              </a:rPr>
              <a:t>GEN-16-03 Dear Colleague letter recently released stated: </a:t>
            </a:r>
          </a:p>
          <a:p>
            <a:endParaRPr lang="en-US" dirty="0" smtClean="0">
              <a:solidFill>
                <a:schemeClr val="bg1"/>
              </a:solidFill>
            </a:endParaRPr>
          </a:p>
          <a:p>
            <a:r>
              <a:rPr lang="en-US" dirty="0" smtClean="0">
                <a:solidFill>
                  <a:schemeClr val="bg1"/>
                </a:solidFill>
              </a:rPr>
              <a:t>“A </a:t>
            </a:r>
            <a:r>
              <a:rPr lang="en-US" dirty="0">
                <a:solidFill>
                  <a:schemeClr val="bg1"/>
                </a:solidFill>
              </a:rPr>
              <a:t>professional judgment adjustment may be warranted if a family member experienced a significant change of income, either upward or downward. For example, for an individual who has lost a job or has taken a significant salary cut beginning in August of 2015, the FAA may use the income for the 12-month period following the reduction in income (September 2015 through August 2016) instead of the prior-prior year income (calendar 2015) that was initially used in the EFC calculation. Alternatively, the FAA may choose to use more recent </a:t>
            </a:r>
            <a:r>
              <a:rPr lang="en-US" dirty="0" smtClean="0">
                <a:solidFill>
                  <a:schemeClr val="bg1"/>
                </a:solidFill>
              </a:rPr>
              <a:t>income…”</a:t>
            </a:r>
            <a:endParaRPr lang="en-US" dirty="0" smtClean="0"/>
          </a:p>
          <a:p>
            <a:endParaRPr lang="en-US" dirty="0"/>
          </a:p>
        </p:txBody>
      </p:sp>
      <p:sp>
        <p:nvSpPr>
          <p:cNvPr id="5" name="TextBox 4"/>
          <p:cNvSpPr txBox="1"/>
          <p:nvPr/>
        </p:nvSpPr>
        <p:spPr>
          <a:xfrm>
            <a:off x="271603" y="4337609"/>
            <a:ext cx="8991319" cy="1754326"/>
          </a:xfrm>
          <a:prstGeom prst="rect">
            <a:avLst/>
          </a:prstGeom>
          <a:noFill/>
        </p:spPr>
        <p:txBody>
          <a:bodyPr wrap="square" rtlCol="0">
            <a:spAutoFit/>
          </a:bodyPr>
          <a:lstStyle/>
          <a:p>
            <a:r>
              <a:rPr lang="en-US" dirty="0">
                <a:solidFill>
                  <a:srgbClr val="92D050"/>
                </a:solidFill>
              </a:rPr>
              <a:t>Pros</a:t>
            </a:r>
            <a:r>
              <a:rPr lang="en-US" dirty="0">
                <a:solidFill>
                  <a:schemeClr val="bg2">
                    <a:lumMod val="50000"/>
                  </a:schemeClr>
                </a:solidFill>
              </a:rPr>
              <a:t>: </a:t>
            </a:r>
            <a:r>
              <a:rPr lang="en-US" dirty="0"/>
              <a:t>We can get actual proof of earnings </a:t>
            </a:r>
            <a:r>
              <a:rPr lang="en-US" dirty="0" smtClean="0"/>
              <a:t>for a PJ because </a:t>
            </a:r>
            <a:r>
              <a:rPr lang="en-US" dirty="0"/>
              <a:t>by </a:t>
            </a:r>
            <a:r>
              <a:rPr lang="en-US" dirty="0" smtClean="0"/>
              <a:t>August 2017, both ‘15 &amp; ‘16 will </a:t>
            </a:r>
            <a:r>
              <a:rPr lang="en-US" dirty="0"/>
              <a:t>have already </a:t>
            </a:r>
            <a:r>
              <a:rPr lang="en-US" dirty="0" smtClean="0"/>
              <a:t>passed and w-2s and paystubs will be available to compare. Confidence, accuracy, and good documentation.</a:t>
            </a:r>
          </a:p>
          <a:p>
            <a:endParaRPr lang="en-US" dirty="0">
              <a:solidFill>
                <a:schemeClr val="bg2">
                  <a:lumMod val="50000"/>
                </a:schemeClr>
              </a:solidFill>
            </a:endParaRPr>
          </a:p>
          <a:p>
            <a:r>
              <a:rPr lang="en-US" dirty="0" smtClean="0">
                <a:solidFill>
                  <a:schemeClr val="accent6"/>
                </a:solidFill>
              </a:rPr>
              <a:t>Cons</a:t>
            </a:r>
            <a:r>
              <a:rPr lang="en-US" dirty="0" smtClean="0"/>
              <a:t>: More PJs to process. Potential need to consider 3 years of income (2015, 2016, and 2017) to determine if PJ is appropriate.</a:t>
            </a:r>
            <a:endParaRPr lang="en-US" dirty="0"/>
          </a:p>
        </p:txBody>
      </p:sp>
      <p:sp>
        <p:nvSpPr>
          <p:cNvPr id="2" name="TextBox 1"/>
          <p:cNvSpPr txBox="1"/>
          <p:nvPr/>
        </p:nvSpPr>
        <p:spPr>
          <a:xfrm>
            <a:off x="7600950" y="6628750"/>
            <a:ext cx="4705350" cy="215444"/>
          </a:xfrm>
          <a:prstGeom prst="rect">
            <a:avLst/>
          </a:prstGeom>
          <a:noFill/>
        </p:spPr>
        <p:txBody>
          <a:bodyPr wrap="square" rtlCol="0">
            <a:spAutoFit/>
          </a:bodyPr>
          <a:lstStyle/>
          <a:p>
            <a:r>
              <a:rPr lang="en-US" sz="800" dirty="0">
                <a:solidFill>
                  <a:schemeClr val="bg1"/>
                </a:solidFill>
              </a:rPr>
              <a:t>retrieved from: </a:t>
            </a:r>
            <a:r>
              <a:rPr lang="en-US" sz="800" dirty="0">
                <a:hlinkClick r:id="rId3"/>
              </a:rPr>
              <a:t>http://www.tutorialgeek.net/2011/04/ninja-turtlecolor-code-hartman.html</a:t>
            </a:r>
            <a:endParaRPr lang="en-US" sz="800" dirty="0"/>
          </a:p>
        </p:txBody>
      </p:sp>
      <p:sp>
        <p:nvSpPr>
          <p:cNvPr id="7" name="Slide Number Placeholder 6"/>
          <p:cNvSpPr>
            <a:spLocks noGrp="1"/>
          </p:cNvSpPr>
          <p:nvPr>
            <p:ph type="sldNum" sz="quarter" idx="12"/>
          </p:nvPr>
        </p:nvSpPr>
        <p:spPr>
          <a:xfrm>
            <a:off x="11049755" y="-311084"/>
            <a:ext cx="1142245" cy="669925"/>
          </a:xfrm>
        </p:spPr>
        <p:txBody>
          <a:bodyPr/>
          <a:lstStyle/>
          <a:p>
            <a:fld id="{D57F1E4F-1CFF-5643-939E-02111984F565}" type="slidenum">
              <a:rPr lang="en-US" sz="1200" smtClean="0"/>
              <a:t>17</a:t>
            </a:fld>
            <a:endParaRPr lang="en-US" sz="1200" dirty="0"/>
          </a:p>
        </p:txBody>
      </p:sp>
    </p:spTree>
    <p:extLst>
      <p:ext uri="{BB962C8B-B14F-4D97-AF65-F5344CB8AC3E}">
        <p14:creationId xmlns:p14="http://schemas.microsoft.com/office/powerpoint/2010/main" val="2322291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64.207.154.48/wp-content/uploads/2014/05/30-%E2%80%98Star-Wars%E2%80%99-Quotes-Worthy-of-a-Philosophy-Classa-Photo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421" y="1740886"/>
            <a:ext cx="7015249" cy="405031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96535" y="395112"/>
            <a:ext cx="10747022" cy="830997"/>
          </a:xfrm>
          <a:prstGeom prst="rect">
            <a:avLst/>
          </a:prstGeom>
          <a:noFill/>
        </p:spPr>
        <p:txBody>
          <a:bodyPr wrap="square" rtlCol="0">
            <a:spAutoFit/>
          </a:bodyPr>
          <a:lstStyle/>
          <a:p>
            <a:pPr algn="ctr"/>
            <a:r>
              <a:rPr lang="en-US" sz="4800" dirty="0" smtClean="0">
                <a:solidFill>
                  <a:srgbClr val="002060"/>
                </a:solidFill>
                <a:latin typeface="Showcard Gothic" panose="04020904020102020604" pitchFamily="82" charset="0"/>
              </a:rPr>
              <a:t>Use the force…and use it wisely</a:t>
            </a:r>
            <a:endParaRPr lang="en-US" sz="4800" dirty="0">
              <a:solidFill>
                <a:srgbClr val="002060"/>
              </a:solidFill>
              <a:latin typeface="Showcard Gothic" panose="04020904020102020604" pitchFamily="82" charset="0"/>
            </a:endParaRPr>
          </a:p>
        </p:txBody>
      </p:sp>
      <p:sp>
        <p:nvSpPr>
          <p:cNvPr id="3" name="TextBox 2"/>
          <p:cNvSpPr txBox="1"/>
          <p:nvPr/>
        </p:nvSpPr>
        <p:spPr>
          <a:xfrm>
            <a:off x="4072245" y="6642556"/>
            <a:ext cx="5305425" cy="215444"/>
          </a:xfrm>
          <a:prstGeom prst="rect">
            <a:avLst/>
          </a:prstGeom>
          <a:noFill/>
        </p:spPr>
        <p:txBody>
          <a:bodyPr wrap="square" rtlCol="0">
            <a:spAutoFit/>
          </a:bodyPr>
          <a:lstStyle/>
          <a:p>
            <a:r>
              <a:rPr lang="en-US" sz="800" dirty="0"/>
              <a:t>retrieved from: http://mamiverse.com/star-wars-quotes-philosophy-60809/</a:t>
            </a:r>
          </a:p>
        </p:txBody>
      </p:sp>
      <p:sp>
        <p:nvSpPr>
          <p:cNvPr id="5" name="Slide Number Placeholder 4"/>
          <p:cNvSpPr>
            <a:spLocks noGrp="1"/>
          </p:cNvSpPr>
          <p:nvPr>
            <p:ph type="sldNum" sz="quarter" idx="12"/>
          </p:nvPr>
        </p:nvSpPr>
        <p:spPr>
          <a:xfrm>
            <a:off x="10953750" y="-274813"/>
            <a:ext cx="1142245" cy="669925"/>
          </a:xfrm>
        </p:spPr>
        <p:txBody>
          <a:bodyPr/>
          <a:lstStyle/>
          <a:p>
            <a:fld id="{D57F1E4F-1CFF-5643-939E-02111984F565}" type="slidenum">
              <a:rPr lang="en-US" sz="1200" smtClean="0"/>
              <a:t>18</a:t>
            </a:fld>
            <a:endParaRPr lang="en-US" sz="1200" dirty="0"/>
          </a:p>
        </p:txBody>
      </p:sp>
    </p:spTree>
    <p:extLst>
      <p:ext uri="{BB962C8B-B14F-4D97-AF65-F5344CB8AC3E}">
        <p14:creationId xmlns:p14="http://schemas.microsoft.com/office/powerpoint/2010/main" val="406959902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xplosion 1 1"/>
          <p:cNvSpPr/>
          <p:nvPr/>
        </p:nvSpPr>
        <p:spPr>
          <a:xfrm rot="21338397">
            <a:off x="99588" y="-162962"/>
            <a:ext cx="7921782" cy="7020962"/>
          </a:xfrm>
          <a:prstGeom prst="irregularSeal1">
            <a:avLst/>
          </a:prstGeom>
          <a:solidFill>
            <a:schemeClr val="accent6"/>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Explosion 1 2"/>
          <p:cNvSpPr/>
          <p:nvPr/>
        </p:nvSpPr>
        <p:spPr>
          <a:xfrm rot="21321011">
            <a:off x="22633" y="175584"/>
            <a:ext cx="8075691" cy="6336089"/>
          </a:xfrm>
          <a:prstGeom prst="irregularSeal1">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Rectangle 4"/>
          <p:cNvSpPr/>
          <p:nvPr/>
        </p:nvSpPr>
        <p:spPr>
          <a:xfrm rot="20699558">
            <a:off x="1485351" y="1910458"/>
            <a:ext cx="5150255" cy="2554545"/>
          </a:xfrm>
          <a:prstGeom prst="rect">
            <a:avLst/>
          </a:prstGeom>
          <a:noFill/>
        </p:spPr>
        <p:txBody>
          <a:bodyPr wrap="square" lIns="91440" tIns="45720" rIns="91440" bIns="45720">
            <a:spAutoFit/>
          </a:bodyPr>
          <a:lstStyle/>
          <a:p>
            <a:pPr algn="ctr"/>
            <a:r>
              <a:rPr lang="en-US" sz="40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Showcard Gothic" panose="04020904020102020604" pitchFamily="82" charset="0"/>
              </a:rPr>
              <a:t>Work-Study:</a:t>
            </a:r>
          </a:p>
          <a:p>
            <a:pPr algn="ctr"/>
            <a:r>
              <a:rPr lang="en-US" sz="4000" b="1" dirty="0" smtClean="0">
                <a:ln w="9525">
                  <a:solidFill>
                    <a:schemeClr val="bg1"/>
                  </a:solidFill>
                  <a:prstDash val="solid"/>
                </a:ln>
                <a:effectLst>
                  <a:outerShdw blurRad="12700" dist="38100" dir="2700000" algn="tl" rotWithShape="0">
                    <a:schemeClr val="bg1">
                      <a:lumMod val="50000"/>
                    </a:schemeClr>
                  </a:outerShdw>
                </a:effectLst>
                <a:latin typeface="Showcard Gothic" panose="04020904020102020604" pitchFamily="82" charset="0"/>
              </a:rPr>
              <a:t>Ways to Motivate </a:t>
            </a:r>
          </a:p>
          <a:p>
            <a:pPr algn="ctr"/>
            <a:r>
              <a:rPr lang="en-US" sz="4000" b="1" dirty="0" smtClean="0">
                <a:ln w="9525">
                  <a:solidFill>
                    <a:schemeClr val="bg1"/>
                  </a:solidFill>
                  <a:prstDash val="solid"/>
                </a:ln>
                <a:effectLst>
                  <a:outerShdw blurRad="12700" dist="38100" dir="2700000" algn="tl" rotWithShape="0">
                    <a:schemeClr val="bg1">
                      <a:lumMod val="50000"/>
                    </a:schemeClr>
                  </a:outerShdw>
                </a:effectLst>
                <a:latin typeface="Showcard Gothic" panose="04020904020102020604" pitchFamily="82" charset="0"/>
              </a:rPr>
              <a:t>Student Participation</a:t>
            </a:r>
            <a:endParaRPr lang="en-US" sz="40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Showcard Gothic" panose="04020904020102020604" pitchFamily="82" charset="0"/>
            </a:endParaRPr>
          </a:p>
        </p:txBody>
      </p:sp>
      <p:pic>
        <p:nvPicPr>
          <p:cNvPr id="2050" name="Picture 2" descr="http://img04.deviantart.net/f0ec/i/2014/027/6/8/thor_by_bobhertley-d741y3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3152" y="162962"/>
            <a:ext cx="5210329" cy="47015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486775" y="6659300"/>
            <a:ext cx="4391025" cy="338554"/>
          </a:xfrm>
          <a:prstGeom prst="rect">
            <a:avLst/>
          </a:prstGeom>
          <a:noFill/>
        </p:spPr>
        <p:txBody>
          <a:bodyPr wrap="square" rtlCol="0">
            <a:spAutoFit/>
          </a:bodyPr>
          <a:lstStyle/>
          <a:p>
            <a:r>
              <a:rPr lang="en-US" sz="800" dirty="0"/>
              <a:t>retrieved from: http://</a:t>
            </a:r>
            <a:r>
              <a:rPr lang="en-US" sz="800" dirty="0" smtClean="0"/>
              <a:t>bobhertley.deviantart.com/art/Thor-430072542</a:t>
            </a:r>
            <a:endParaRPr lang="en-US" sz="800" dirty="0"/>
          </a:p>
          <a:p>
            <a:endParaRPr lang="en-US" sz="800" dirty="0"/>
          </a:p>
        </p:txBody>
      </p:sp>
      <p:sp>
        <p:nvSpPr>
          <p:cNvPr id="7" name="Slide Number Placeholder 6"/>
          <p:cNvSpPr>
            <a:spLocks noGrp="1"/>
          </p:cNvSpPr>
          <p:nvPr>
            <p:ph type="sldNum" sz="quarter" idx="12"/>
          </p:nvPr>
        </p:nvSpPr>
        <p:spPr>
          <a:xfrm>
            <a:off x="11049755" y="-250825"/>
            <a:ext cx="1142245" cy="669925"/>
          </a:xfrm>
        </p:spPr>
        <p:txBody>
          <a:bodyPr/>
          <a:lstStyle/>
          <a:p>
            <a:fld id="{D57F1E4F-1CFF-5643-939E-02111984F565}" type="slidenum">
              <a:rPr lang="en-US" sz="1200" smtClean="0"/>
              <a:t>19</a:t>
            </a:fld>
            <a:endParaRPr lang="en-US" sz="1200" dirty="0"/>
          </a:p>
        </p:txBody>
      </p:sp>
    </p:spTree>
    <p:extLst>
      <p:ext uri="{BB962C8B-B14F-4D97-AF65-F5344CB8AC3E}">
        <p14:creationId xmlns:p14="http://schemas.microsoft.com/office/powerpoint/2010/main" val="40969144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vignette2.wikia.nocookie.net/maditsmadfunny/images/b/bc/Steven_Rogers_(Earth-616).jpg/revision/latest?cb=201110230159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451" y="617511"/>
            <a:ext cx="4074060" cy="5691702"/>
          </a:xfrm>
          <a:prstGeom prst="rect">
            <a:avLst/>
          </a:prstGeom>
          <a:noFill/>
          <a:extLst>
            <a:ext uri="{909E8E84-426E-40DD-AFC4-6F175D3DCCD1}">
              <a14:hiddenFill xmlns:a14="http://schemas.microsoft.com/office/drawing/2010/main">
                <a:solidFill>
                  <a:srgbClr val="FFFFFF"/>
                </a:solidFill>
              </a14:hiddenFill>
            </a:ext>
          </a:extLst>
        </p:spPr>
      </p:pic>
      <p:sp>
        <p:nvSpPr>
          <p:cNvPr id="3" name="Explosion 1 2"/>
          <p:cNvSpPr/>
          <p:nvPr/>
        </p:nvSpPr>
        <p:spPr>
          <a:xfrm rot="21137084">
            <a:off x="209371" y="337314"/>
            <a:ext cx="6916848" cy="6083929"/>
          </a:xfrm>
          <a:prstGeom prst="irregularSeal1">
            <a:avLst/>
          </a:prstGeom>
          <a:ln>
            <a:solidFill>
              <a:srgbClr val="00206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 name="Explosion 1 3"/>
          <p:cNvSpPr/>
          <p:nvPr/>
        </p:nvSpPr>
        <p:spPr>
          <a:xfrm rot="21166364">
            <a:off x="379252" y="640836"/>
            <a:ext cx="6701553" cy="5331192"/>
          </a:xfrm>
          <a:prstGeom prst="irregularSeal1">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20542387">
            <a:off x="2240581" y="2706268"/>
            <a:ext cx="2978894" cy="1200329"/>
          </a:xfrm>
          <a:prstGeom prst="rect">
            <a:avLst/>
          </a:prstGeom>
          <a:noFill/>
        </p:spPr>
        <p:txBody>
          <a:bodyPr wrap="square" lIns="91440" tIns="45720" rIns="91440" bIns="45720">
            <a:spAutoFit/>
          </a:bodyPr>
          <a:lstStyle/>
          <a:p>
            <a:pPr algn="ctr"/>
            <a:r>
              <a:rPr lang="en-US" sz="72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Showcard Gothic" panose="04020904020102020604" pitchFamily="82" charset="0"/>
              </a:rPr>
              <a:t>FSA ID</a:t>
            </a:r>
            <a:endPar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latin typeface="Showcard Gothic" panose="04020904020102020604" pitchFamily="82" charset="0"/>
            </a:endParaRPr>
          </a:p>
        </p:txBody>
      </p:sp>
      <p:sp>
        <p:nvSpPr>
          <p:cNvPr id="2" name="TextBox 1"/>
          <p:cNvSpPr txBox="1"/>
          <p:nvPr/>
        </p:nvSpPr>
        <p:spPr>
          <a:xfrm>
            <a:off x="8705850" y="6543675"/>
            <a:ext cx="3314700" cy="615553"/>
          </a:xfrm>
          <a:prstGeom prst="rect">
            <a:avLst/>
          </a:prstGeom>
          <a:noFill/>
        </p:spPr>
        <p:txBody>
          <a:bodyPr wrap="square" rtlCol="0">
            <a:spAutoFit/>
          </a:bodyPr>
          <a:lstStyle/>
          <a:p>
            <a:r>
              <a:rPr lang="en-US" sz="800" dirty="0"/>
              <a:t>retrieved from: </a:t>
            </a:r>
            <a:r>
              <a:rPr lang="en-US" sz="800" dirty="0">
                <a:hlinkClick r:id="rId4"/>
              </a:rPr>
              <a:t>http://maditsmadfunny.wikia.com/wiki/Captain_America</a:t>
            </a:r>
            <a:r>
              <a:rPr lang="en-US" sz="800" dirty="0"/>
              <a:t> </a:t>
            </a:r>
          </a:p>
          <a:p>
            <a:endParaRPr lang="en-US" dirty="0"/>
          </a:p>
        </p:txBody>
      </p:sp>
      <p:sp>
        <p:nvSpPr>
          <p:cNvPr id="6" name="Slide Number Placeholder 5"/>
          <p:cNvSpPr>
            <a:spLocks noGrp="1"/>
          </p:cNvSpPr>
          <p:nvPr>
            <p:ph type="sldNum" sz="quarter" idx="12"/>
          </p:nvPr>
        </p:nvSpPr>
        <p:spPr>
          <a:xfrm>
            <a:off x="10983080" y="-334963"/>
            <a:ext cx="1142245" cy="669925"/>
          </a:xfrm>
        </p:spPr>
        <p:txBody>
          <a:bodyPr/>
          <a:lstStyle/>
          <a:p>
            <a:fld id="{D57F1E4F-1CFF-5643-939E-02111984F565}" type="slidenum">
              <a:rPr lang="en-US" sz="1200" smtClean="0"/>
              <a:t>2</a:t>
            </a:fld>
            <a:endParaRPr lang="en-US" sz="1200" dirty="0"/>
          </a:p>
        </p:txBody>
      </p:sp>
    </p:spTree>
    <p:extLst>
      <p:ext uri="{BB962C8B-B14F-4D97-AF65-F5344CB8AC3E}">
        <p14:creationId xmlns:p14="http://schemas.microsoft.com/office/powerpoint/2010/main" val="34295051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wallpaperswide.com/download/iron_man_comic_art-wallpaper-1280x800.jpg"/>
          <p:cNvPicPr>
            <a:picLocks noChangeAspect="1" noChangeArrowheads="1"/>
          </p:cNvPicPr>
          <p:nvPr/>
        </p:nvPicPr>
        <p:blipFill rotWithShape="1">
          <a:blip r:embed="rId2">
            <a:extLst>
              <a:ext uri="{28A0092B-C50C-407E-A947-70E740481C1C}">
                <a14:useLocalDpi xmlns:a14="http://schemas.microsoft.com/office/drawing/2010/main" val="0"/>
              </a:ext>
            </a:extLst>
          </a:blip>
          <a:srcRect t="-132" r="10074"/>
          <a:stretch/>
        </p:blipFill>
        <p:spPr bwMode="auto">
          <a:xfrm>
            <a:off x="0" y="-9053"/>
            <a:ext cx="12192000" cy="686705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07406" y="434567"/>
            <a:ext cx="9180214" cy="769441"/>
          </a:xfrm>
          <a:prstGeom prst="rect">
            <a:avLst/>
          </a:prstGeom>
          <a:noFill/>
        </p:spPr>
        <p:txBody>
          <a:bodyPr wrap="square" rtlCol="0">
            <a:spAutoFit/>
          </a:bodyPr>
          <a:lstStyle/>
          <a:p>
            <a:r>
              <a:rPr lang="en-US" sz="4400" dirty="0" smtClean="0">
                <a:solidFill>
                  <a:schemeClr val="accent6">
                    <a:lumMod val="75000"/>
                  </a:schemeClr>
                </a:solidFill>
                <a:latin typeface="Showcard Gothic" panose="04020904020102020604" pitchFamily="82" charset="0"/>
              </a:rPr>
              <a:t>Why Federal Work-Study?</a:t>
            </a:r>
            <a:endParaRPr lang="en-US" sz="4400" dirty="0">
              <a:solidFill>
                <a:schemeClr val="accent6">
                  <a:lumMod val="75000"/>
                </a:schemeClr>
              </a:solidFill>
              <a:latin typeface="Showcard Gothic" panose="04020904020102020604" pitchFamily="82" charset="0"/>
            </a:endParaRPr>
          </a:p>
        </p:txBody>
      </p:sp>
      <p:sp>
        <p:nvSpPr>
          <p:cNvPr id="3" name="TextBox 2"/>
          <p:cNvSpPr txBox="1"/>
          <p:nvPr/>
        </p:nvSpPr>
        <p:spPr>
          <a:xfrm>
            <a:off x="280657" y="2562130"/>
            <a:ext cx="6817259" cy="3416320"/>
          </a:xfrm>
          <a:prstGeom prst="rect">
            <a:avLst/>
          </a:prstGeom>
          <a:noFill/>
        </p:spPr>
        <p:txBody>
          <a:bodyPr wrap="square" rtlCol="0">
            <a:spAutoFit/>
          </a:bodyPr>
          <a:lstStyle/>
          <a:p>
            <a:pPr marL="514350" indent="-514350">
              <a:buFont typeface="+mj-lt"/>
              <a:buAutoNum type="arabicPeriod"/>
            </a:pPr>
            <a:r>
              <a:rPr lang="en-US" dirty="0">
                <a:solidFill>
                  <a:schemeClr val="accent6">
                    <a:lumMod val="75000"/>
                  </a:schemeClr>
                </a:solidFill>
                <a:latin typeface="+mj-lt"/>
              </a:rPr>
              <a:t>Reduces the need for </a:t>
            </a:r>
            <a:r>
              <a:rPr lang="en-US" dirty="0" smtClean="0">
                <a:solidFill>
                  <a:schemeClr val="accent6">
                    <a:lumMod val="75000"/>
                  </a:schemeClr>
                </a:solidFill>
                <a:latin typeface="+mj-lt"/>
              </a:rPr>
              <a:t>students </a:t>
            </a:r>
            <a:r>
              <a:rPr lang="en-US" dirty="0">
                <a:solidFill>
                  <a:schemeClr val="accent6">
                    <a:lumMod val="75000"/>
                  </a:schemeClr>
                </a:solidFill>
                <a:latin typeface="+mj-lt"/>
              </a:rPr>
              <a:t>to borrow as much in </a:t>
            </a:r>
            <a:r>
              <a:rPr lang="en-US" dirty="0" smtClean="0">
                <a:solidFill>
                  <a:schemeClr val="accent6">
                    <a:lumMod val="75000"/>
                  </a:schemeClr>
                </a:solidFill>
                <a:latin typeface="+mj-lt"/>
              </a:rPr>
              <a:t>loans.</a:t>
            </a:r>
          </a:p>
          <a:p>
            <a:pPr marL="514350" indent="-514350">
              <a:buFont typeface="+mj-lt"/>
              <a:buAutoNum type="arabicPeriod"/>
            </a:pPr>
            <a:endParaRPr lang="en-US" dirty="0">
              <a:solidFill>
                <a:schemeClr val="accent6">
                  <a:lumMod val="75000"/>
                </a:schemeClr>
              </a:solidFill>
              <a:latin typeface="+mj-lt"/>
            </a:endParaRPr>
          </a:p>
          <a:p>
            <a:pPr marL="514350" indent="-514350">
              <a:buFont typeface="+mj-lt"/>
              <a:buAutoNum type="arabicPeriod"/>
            </a:pPr>
            <a:r>
              <a:rPr lang="en-US" dirty="0">
                <a:solidFill>
                  <a:schemeClr val="accent6">
                    <a:lumMod val="75000"/>
                  </a:schemeClr>
                </a:solidFill>
                <a:latin typeface="+mj-lt"/>
              </a:rPr>
              <a:t>Gives them ‘real life’ experience to use on </a:t>
            </a:r>
            <a:r>
              <a:rPr lang="en-US" dirty="0" smtClean="0">
                <a:solidFill>
                  <a:schemeClr val="accent6">
                    <a:lumMod val="75000"/>
                  </a:schemeClr>
                </a:solidFill>
                <a:latin typeface="+mj-lt"/>
              </a:rPr>
              <a:t>résumés. </a:t>
            </a:r>
            <a:endParaRPr lang="en-US" dirty="0">
              <a:solidFill>
                <a:schemeClr val="accent6">
                  <a:lumMod val="75000"/>
                </a:schemeClr>
              </a:solidFill>
              <a:latin typeface="+mj-lt"/>
            </a:endParaRPr>
          </a:p>
          <a:p>
            <a:pPr marL="514350" indent="-514350">
              <a:buFont typeface="+mj-lt"/>
              <a:buAutoNum type="arabicPeriod"/>
            </a:pPr>
            <a:endParaRPr lang="en-US" dirty="0" smtClean="0">
              <a:solidFill>
                <a:schemeClr val="accent6">
                  <a:lumMod val="75000"/>
                </a:schemeClr>
              </a:solidFill>
              <a:latin typeface="+mj-lt"/>
            </a:endParaRPr>
          </a:p>
          <a:p>
            <a:pPr marL="514350" indent="-514350">
              <a:buFont typeface="+mj-lt"/>
              <a:buAutoNum type="arabicPeriod"/>
            </a:pPr>
            <a:r>
              <a:rPr lang="en-US" dirty="0" smtClean="0">
                <a:solidFill>
                  <a:schemeClr val="accent6">
                    <a:lumMod val="75000"/>
                  </a:schemeClr>
                </a:solidFill>
                <a:latin typeface="+mj-lt"/>
              </a:rPr>
              <a:t>Allows </a:t>
            </a:r>
            <a:r>
              <a:rPr lang="en-US" dirty="0">
                <a:solidFill>
                  <a:schemeClr val="accent6">
                    <a:lumMod val="75000"/>
                  </a:schemeClr>
                </a:solidFill>
                <a:latin typeface="+mj-lt"/>
              </a:rPr>
              <a:t>them to have a pay check while attending </a:t>
            </a:r>
            <a:r>
              <a:rPr lang="en-US" dirty="0" smtClean="0">
                <a:solidFill>
                  <a:schemeClr val="accent6">
                    <a:lumMod val="75000"/>
                  </a:schemeClr>
                </a:solidFill>
                <a:latin typeface="+mj-lt"/>
              </a:rPr>
              <a:t>school.</a:t>
            </a:r>
            <a:endParaRPr lang="en-US" dirty="0">
              <a:solidFill>
                <a:schemeClr val="accent6">
                  <a:lumMod val="75000"/>
                </a:schemeClr>
              </a:solidFill>
              <a:latin typeface="+mj-lt"/>
            </a:endParaRPr>
          </a:p>
          <a:p>
            <a:pPr marL="514350" indent="-514350">
              <a:buFont typeface="+mj-lt"/>
              <a:buAutoNum type="arabicPeriod"/>
            </a:pPr>
            <a:endParaRPr lang="en-US" dirty="0" smtClean="0">
              <a:solidFill>
                <a:schemeClr val="accent6">
                  <a:lumMod val="75000"/>
                </a:schemeClr>
              </a:solidFill>
              <a:latin typeface="+mj-lt"/>
            </a:endParaRPr>
          </a:p>
          <a:p>
            <a:pPr marL="514350" indent="-514350">
              <a:buFont typeface="+mj-lt"/>
              <a:buAutoNum type="arabicPeriod"/>
            </a:pPr>
            <a:r>
              <a:rPr lang="en-US" dirty="0" smtClean="0">
                <a:solidFill>
                  <a:schemeClr val="accent6">
                    <a:lumMod val="75000"/>
                  </a:schemeClr>
                </a:solidFill>
                <a:latin typeface="+mj-lt"/>
              </a:rPr>
              <a:t>Job </a:t>
            </a:r>
            <a:r>
              <a:rPr lang="en-US" dirty="0">
                <a:solidFill>
                  <a:schemeClr val="accent6">
                    <a:lumMod val="75000"/>
                  </a:schemeClr>
                </a:solidFill>
                <a:latin typeface="+mj-lt"/>
              </a:rPr>
              <a:t>works around class </a:t>
            </a:r>
            <a:r>
              <a:rPr lang="en-US" dirty="0" smtClean="0">
                <a:solidFill>
                  <a:schemeClr val="accent6">
                    <a:lumMod val="75000"/>
                  </a:schemeClr>
                </a:solidFill>
                <a:latin typeface="+mj-lt"/>
              </a:rPr>
              <a:t>schedule.</a:t>
            </a:r>
            <a:endParaRPr lang="en-US" dirty="0">
              <a:solidFill>
                <a:schemeClr val="accent6">
                  <a:lumMod val="75000"/>
                </a:schemeClr>
              </a:solidFill>
              <a:latin typeface="+mj-lt"/>
            </a:endParaRPr>
          </a:p>
          <a:p>
            <a:pPr marL="514350" indent="-514350">
              <a:buFont typeface="+mj-lt"/>
              <a:buAutoNum type="arabicPeriod"/>
            </a:pPr>
            <a:endParaRPr lang="en-US" dirty="0" smtClean="0">
              <a:solidFill>
                <a:schemeClr val="accent6">
                  <a:lumMod val="75000"/>
                </a:schemeClr>
              </a:solidFill>
              <a:latin typeface="+mj-lt"/>
            </a:endParaRPr>
          </a:p>
          <a:p>
            <a:pPr marL="514350" indent="-514350">
              <a:buFont typeface="+mj-lt"/>
              <a:buAutoNum type="arabicPeriod"/>
            </a:pPr>
            <a:r>
              <a:rPr lang="en-US" dirty="0" smtClean="0">
                <a:solidFill>
                  <a:schemeClr val="accent6">
                    <a:lumMod val="75000"/>
                  </a:schemeClr>
                </a:solidFill>
                <a:latin typeface="+mj-lt"/>
              </a:rPr>
              <a:t>Allows </a:t>
            </a:r>
            <a:r>
              <a:rPr lang="en-US" dirty="0">
                <a:solidFill>
                  <a:schemeClr val="accent6">
                    <a:lumMod val="75000"/>
                  </a:schemeClr>
                </a:solidFill>
                <a:latin typeface="+mj-lt"/>
              </a:rPr>
              <a:t>the student to build relationships and make connections </a:t>
            </a:r>
            <a:r>
              <a:rPr lang="en-US" dirty="0" smtClean="0">
                <a:solidFill>
                  <a:schemeClr val="accent6">
                    <a:lumMod val="75000"/>
                  </a:schemeClr>
                </a:solidFill>
                <a:latin typeface="+mj-lt"/>
              </a:rPr>
              <a:t>which will later on benefit them.</a:t>
            </a:r>
            <a:endParaRPr lang="en-US" dirty="0">
              <a:solidFill>
                <a:schemeClr val="accent6">
                  <a:lumMod val="75000"/>
                </a:schemeClr>
              </a:solidFill>
              <a:latin typeface="+mj-lt"/>
            </a:endParaRPr>
          </a:p>
        </p:txBody>
      </p:sp>
      <p:sp>
        <p:nvSpPr>
          <p:cNvPr id="4" name="TextBox 3"/>
          <p:cNvSpPr txBox="1"/>
          <p:nvPr/>
        </p:nvSpPr>
        <p:spPr>
          <a:xfrm>
            <a:off x="7562850" y="6688723"/>
            <a:ext cx="5181600" cy="338554"/>
          </a:xfrm>
          <a:prstGeom prst="rect">
            <a:avLst/>
          </a:prstGeom>
          <a:noFill/>
        </p:spPr>
        <p:txBody>
          <a:bodyPr wrap="square" rtlCol="0">
            <a:spAutoFit/>
          </a:bodyPr>
          <a:lstStyle/>
          <a:p>
            <a:r>
              <a:rPr lang="en-US" sz="800" dirty="0">
                <a:solidFill>
                  <a:schemeClr val="bg1"/>
                </a:solidFill>
              </a:rPr>
              <a:t>retrieved from: </a:t>
            </a:r>
            <a:r>
              <a:rPr lang="en-US" sz="800" dirty="0">
                <a:hlinkClick r:id="rId3"/>
              </a:rPr>
              <a:t>http://wallpaperswide.com/iron_man_comic_art-wallpapers.html</a:t>
            </a:r>
            <a:r>
              <a:rPr lang="en-US" sz="800" dirty="0"/>
              <a:t> </a:t>
            </a:r>
          </a:p>
          <a:p>
            <a:endParaRPr lang="en-US" sz="800" dirty="0"/>
          </a:p>
        </p:txBody>
      </p:sp>
      <p:sp>
        <p:nvSpPr>
          <p:cNvPr id="6" name="Slide Number Placeholder 5"/>
          <p:cNvSpPr>
            <a:spLocks noGrp="1"/>
          </p:cNvSpPr>
          <p:nvPr>
            <p:ph type="sldNum" sz="quarter" idx="12"/>
          </p:nvPr>
        </p:nvSpPr>
        <p:spPr>
          <a:xfrm>
            <a:off x="11049755" y="-235358"/>
            <a:ext cx="1142245" cy="669925"/>
          </a:xfrm>
        </p:spPr>
        <p:txBody>
          <a:bodyPr/>
          <a:lstStyle/>
          <a:p>
            <a:fld id="{D57F1E4F-1CFF-5643-939E-02111984F565}" type="slidenum">
              <a:rPr lang="en-US" sz="1200" smtClean="0">
                <a:solidFill>
                  <a:schemeClr val="bg1"/>
                </a:solidFill>
              </a:rPr>
              <a:t>20</a:t>
            </a:fld>
            <a:endParaRPr lang="en-US" sz="1200" dirty="0">
              <a:solidFill>
                <a:schemeClr val="bg1"/>
              </a:solidFill>
            </a:endParaRPr>
          </a:p>
        </p:txBody>
      </p:sp>
    </p:spTree>
    <p:extLst>
      <p:ext uri="{BB962C8B-B14F-4D97-AF65-F5344CB8AC3E}">
        <p14:creationId xmlns:p14="http://schemas.microsoft.com/office/powerpoint/2010/main" val="1891315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pre06.deviantart.net/8dd1/th/pre/i/2012/351/a/8/storm_of_the_x_men_from_marvel_comics_by_bigdaddypeacedawg-d5ocjl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34" y="183001"/>
            <a:ext cx="4730061" cy="6072943"/>
          </a:xfrm>
          <a:prstGeom prst="rect">
            <a:avLst/>
          </a:prstGeom>
          <a:noFill/>
          <a:extLst>
            <a:ext uri="{909E8E84-426E-40DD-AFC4-6F175D3DCCD1}">
              <a14:hiddenFill xmlns:a14="http://schemas.microsoft.com/office/drawing/2010/main">
                <a:solidFill>
                  <a:srgbClr val="FFFFFF"/>
                </a:solidFill>
              </a14:hiddenFill>
            </a:ext>
          </a:extLst>
        </p:spPr>
      </p:pic>
      <p:sp>
        <p:nvSpPr>
          <p:cNvPr id="3" name="Cloud 2"/>
          <p:cNvSpPr/>
          <p:nvPr/>
        </p:nvSpPr>
        <p:spPr>
          <a:xfrm rot="195228">
            <a:off x="4222470" y="1265211"/>
            <a:ext cx="7728642" cy="5328731"/>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522835" y="218571"/>
            <a:ext cx="8669165" cy="461665"/>
          </a:xfrm>
          <a:prstGeom prst="rect">
            <a:avLst/>
          </a:prstGeom>
          <a:noFill/>
        </p:spPr>
        <p:txBody>
          <a:bodyPr wrap="square" rtlCol="0">
            <a:spAutoFit/>
          </a:bodyPr>
          <a:lstStyle/>
          <a:p>
            <a:r>
              <a:rPr lang="en-US" sz="2400" dirty="0" smtClean="0">
                <a:solidFill>
                  <a:srgbClr val="FFFF00"/>
                </a:solidFill>
                <a:latin typeface="Showcard Gothic" panose="04020904020102020604" pitchFamily="82" charset="0"/>
              </a:rPr>
              <a:t>Ways to encourage Faculty and Staff participation</a:t>
            </a:r>
            <a:endParaRPr lang="en-US" sz="2400" dirty="0">
              <a:solidFill>
                <a:srgbClr val="FFFF00"/>
              </a:solidFill>
              <a:latin typeface="Showcard Gothic" panose="04020904020102020604" pitchFamily="82" charset="0"/>
            </a:endParaRPr>
          </a:p>
        </p:txBody>
      </p:sp>
      <p:sp>
        <p:nvSpPr>
          <p:cNvPr id="5" name="TextBox 4"/>
          <p:cNvSpPr txBox="1"/>
          <p:nvPr/>
        </p:nvSpPr>
        <p:spPr>
          <a:xfrm>
            <a:off x="5236175" y="2000816"/>
            <a:ext cx="5701232" cy="4062651"/>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Hold </a:t>
            </a:r>
            <a:r>
              <a:rPr lang="en-US" sz="2000" dirty="0" smtClean="0">
                <a:solidFill>
                  <a:schemeClr val="bg1"/>
                </a:solidFill>
              </a:rPr>
              <a:t>an </a:t>
            </a:r>
            <a:r>
              <a:rPr lang="en-US" sz="2000" dirty="0">
                <a:solidFill>
                  <a:schemeClr val="bg1"/>
                </a:solidFill>
              </a:rPr>
              <a:t>informational session and invite anyone who has an interest in Student </a:t>
            </a:r>
            <a:r>
              <a:rPr lang="en-US" sz="2000" dirty="0" smtClean="0">
                <a:solidFill>
                  <a:schemeClr val="bg1"/>
                </a:solidFill>
              </a:rPr>
              <a:t>Employment or Work-Study options.</a:t>
            </a:r>
            <a:endParaRPr lang="en-US" sz="2000" dirty="0">
              <a:solidFill>
                <a:schemeClr val="bg1"/>
              </a:solidFill>
            </a:endParaRPr>
          </a:p>
          <a:p>
            <a:pPr marL="285750" indent="-285750">
              <a:buFont typeface="Arial" panose="020B0604020202020204" pitchFamily="34" charset="0"/>
              <a:buChar char="•"/>
            </a:pPr>
            <a:endParaRPr lang="en-US" sz="2000" dirty="0" smtClean="0">
              <a:solidFill>
                <a:schemeClr val="bg1"/>
              </a:solidFill>
            </a:endParaRPr>
          </a:p>
          <a:p>
            <a:pPr marL="285750" indent="-285750">
              <a:buFont typeface="Arial" panose="020B0604020202020204" pitchFamily="34" charset="0"/>
              <a:buChar char="•"/>
            </a:pPr>
            <a:r>
              <a:rPr lang="en-US" sz="2000" dirty="0" smtClean="0">
                <a:solidFill>
                  <a:schemeClr val="bg1"/>
                </a:solidFill>
              </a:rPr>
              <a:t>Request </a:t>
            </a:r>
            <a:r>
              <a:rPr lang="en-US" sz="2000" dirty="0">
                <a:solidFill>
                  <a:schemeClr val="bg1"/>
                </a:solidFill>
              </a:rPr>
              <a:t>job descriptions from faculty and </a:t>
            </a:r>
            <a:r>
              <a:rPr lang="en-US" sz="2000" dirty="0" smtClean="0">
                <a:solidFill>
                  <a:schemeClr val="bg1"/>
                </a:solidFill>
              </a:rPr>
              <a:t>staff.</a:t>
            </a:r>
            <a:endParaRPr lang="en-US" sz="2000" dirty="0">
              <a:solidFill>
                <a:schemeClr val="bg1"/>
              </a:solidFill>
            </a:endParaRPr>
          </a:p>
          <a:p>
            <a:pPr marL="285750" indent="-285750">
              <a:buFont typeface="Arial" panose="020B0604020202020204" pitchFamily="34" charset="0"/>
              <a:buChar char="•"/>
            </a:pPr>
            <a:endParaRPr lang="en-US" sz="2000" dirty="0" smtClean="0">
              <a:solidFill>
                <a:schemeClr val="bg1"/>
              </a:solidFill>
            </a:endParaRPr>
          </a:p>
          <a:p>
            <a:pPr marL="285750" indent="-285750">
              <a:buFont typeface="Arial" panose="020B0604020202020204" pitchFamily="34" charset="0"/>
              <a:buChar char="•"/>
            </a:pPr>
            <a:r>
              <a:rPr lang="en-US" sz="2000" dirty="0" smtClean="0">
                <a:solidFill>
                  <a:schemeClr val="bg1"/>
                </a:solidFill>
              </a:rPr>
              <a:t>Hold </a:t>
            </a:r>
            <a:r>
              <a:rPr lang="en-US" sz="2000" dirty="0">
                <a:solidFill>
                  <a:schemeClr val="bg1"/>
                </a:solidFill>
              </a:rPr>
              <a:t>a meeting for all new supervisors </a:t>
            </a:r>
            <a:endParaRPr lang="en-US" sz="2000" dirty="0" smtClean="0">
              <a:solidFill>
                <a:schemeClr val="bg1"/>
              </a:solidFill>
            </a:endParaRPr>
          </a:p>
          <a:p>
            <a:r>
              <a:rPr lang="en-US" sz="2000" dirty="0">
                <a:solidFill>
                  <a:schemeClr val="bg1"/>
                </a:solidFill>
              </a:rPr>
              <a:t> </a:t>
            </a:r>
            <a:r>
              <a:rPr lang="en-US" sz="2000" dirty="0" smtClean="0">
                <a:solidFill>
                  <a:schemeClr val="bg1"/>
                </a:solidFill>
              </a:rPr>
              <a:t>   and </a:t>
            </a:r>
            <a:r>
              <a:rPr lang="en-US" sz="2000" dirty="0">
                <a:solidFill>
                  <a:schemeClr val="bg1"/>
                </a:solidFill>
              </a:rPr>
              <a:t>train on policies, how to </a:t>
            </a:r>
            <a:r>
              <a:rPr lang="en-US" sz="2000" dirty="0" smtClean="0">
                <a:solidFill>
                  <a:schemeClr val="bg1"/>
                </a:solidFill>
              </a:rPr>
              <a:t>hire, </a:t>
            </a:r>
            <a:r>
              <a:rPr lang="en-US" sz="2000" dirty="0">
                <a:solidFill>
                  <a:schemeClr val="bg1"/>
                </a:solidFill>
              </a:rPr>
              <a:t>etc.</a:t>
            </a:r>
          </a:p>
          <a:p>
            <a:pPr marL="285750" indent="-285750">
              <a:buFont typeface="Arial" panose="020B0604020202020204" pitchFamily="34" charset="0"/>
              <a:buChar char="•"/>
            </a:pPr>
            <a:endParaRPr lang="en-US" sz="2000" dirty="0" smtClean="0">
              <a:solidFill>
                <a:schemeClr val="bg1"/>
              </a:solidFill>
            </a:endParaRPr>
          </a:p>
          <a:p>
            <a:pPr marL="285750" indent="-285750">
              <a:buFont typeface="Arial" panose="020B0604020202020204" pitchFamily="34" charset="0"/>
              <a:buChar char="•"/>
            </a:pPr>
            <a:r>
              <a:rPr lang="en-US" sz="2000" dirty="0" smtClean="0">
                <a:solidFill>
                  <a:schemeClr val="bg1"/>
                </a:solidFill>
              </a:rPr>
              <a:t>Always </a:t>
            </a:r>
            <a:r>
              <a:rPr lang="en-US" sz="2000" dirty="0">
                <a:solidFill>
                  <a:schemeClr val="bg1"/>
                </a:solidFill>
              </a:rPr>
              <a:t>be there to assist them along the way!</a:t>
            </a:r>
          </a:p>
          <a:p>
            <a:pPr marL="285750" indent="-285750">
              <a:buFont typeface="Arial" panose="020B0604020202020204" pitchFamily="34" charset="0"/>
              <a:buChar char="•"/>
            </a:pPr>
            <a:endParaRPr lang="en-US" dirty="0"/>
          </a:p>
        </p:txBody>
      </p:sp>
      <p:sp>
        <p:nvSpPr>
          <p:cNvPr id="2" name="TextBox 1"/>
          <p:cNvSpPr txBox="1"/>
          <p:nvPr/>
        </p:nvSpPr>
        <p:spPr>
          <a:xfrm>
            <a:off x="257175" y="6534150"/>
            <a:ext cx="4610100" cy="215444"/>
          </a:xfrm>
          <a:prstGeom prst="rect">
            <a:avLst/>
          </a:prstGeom>
          <a:noFill/>
        </p:spPr>
        <p:txBody>
          <a:bodyPr wrap="square" rtlCol="0">
            <a:spAutoFit/>
          </a:bodyPr>
          <a:lstStyle/>
          <a:p>
            <a:r>
              <a:rPr lang="en-US" sz="800" dirty="0"/>
              <a:t>retrieved from: http://trendsnow.deviantart.com/</a:t>
            </a:r>
          </a:p>
        </p:txBody>
      </p:sp>
      <p:sp>
        <p:nvSpPr>
          <p:cNvPr id="7" name="Slide Number Placeholder 6"/>
          <p:cNvSpPr>
            <a:spLocks noGrp="1"/>
          </p:cNvSpPr>
          <p:nvPr>
            <p:ph type="sldNum" sz="quarter" idx="12"/>
          </p:nvPr>
        </p:nvSpPr>
        <p:spPr>
          <a:xfrm>
            <a:off x="10937407" y="-334963"/>
            <a:ext cx="1142245" cy="669925"/>
          </a:xfrm>
        </p:spPr>
        <p:txBody>
          <a:bodyPr/>
          <a:lstStyle/>
          <a:p>
            <a:fld id="{D57F1E4F-1CFF-5643-939E-02111984F565}" type="slidenum">
              <a:rPr lang="en-US" sz="1200" smtClean="0"/>
              <a:t>21</a:t>
            </a:fld>
            <a:endParaRPr lang="en-US" sz="1200" dirty="0"/>
          </a:p>
        </p:txBody>
      </p:sp>
    </p:spTree>
    <p:extLst>
      <p:ext uri="{BB962C8B-B14F-4D97-AF65-F5344CB8AC3E}">
        <p14:creationId xmlns:p14="http://schemas.microsoft.com/office/powerpoint/2010/main" val="40365686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Connector 6"/>
          <p:cNvSpPr/>
          <p:nvPr/>
        </p:nvSpPr>
        <p:spPr>
          <a:xfrm>
            <a:off x="89347" y="2776687"/>
            <a:ext cx="3232087" cy="3289914"/>
          </a:xfrm>
          <a:prstGeom prst="flowChartConnector">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5122" name="Picture 2" descr="http://3.bp.blogspot.com/-GAx8FM_d2do/UJmKi2erxoI/AAAAAAAAAYM/TNexbLOCkhw/s1600/btb_aquama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553" y="165980"/>
            <a:ext cx="3215653" cy="29303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24050" y="190370"/>
            <a:ext cx="10360842" cy="646331"/>
          </a:xfrm>
          <a:prstGeom prst="rect">
            <a:avLst/>
          </a:prstGeom>
          <a:noFill/>
        </p:spPr>
        <p:txBody>
          <a:bodyPr wrap="square" rtlCol="0">
            <a:spAutoFit/>
          </a:bodyPr>
          <a:lstStyle/>
          <a:p>
            <a:r>
              <a:rPr lang="en-US" sz="3600" dirty="0" smtClean="0">
                <a:solidFill>
                  <a:schemeClr val="accent3">
                    <a:lumMod val="75000"/>
                  </a:schemeClr>
                </a:solidFill>
                <a:latin typeface="Showcard Gothic" panose="04020904020102020604" pitchFamily="82" charset="0"/>
              </a:rPr>
              <a:t>Ways  to  promote Student participation</a:t>
            </a:r>
            <a:endParaRPr lang="en-US" sz="3600" dirty="0">
              <a:solidFill>
                <a:schemeClr val="accent3">
                  <a:lumMod val="75000"/>
                </a:schemeClr>
              </a:solidFill>
              <a:latin typeface="Showcard Gothic" panose="04020904020102020604" pitchFamily="82" charset="0"/>
            </a:endParaRPr>
          </a:p>
        </p:txBody>
      </p:sp>
      <p:sp>
        <p:nvSpPr>
          <p:cNvPr id="3" name="Flowchart: Connector 2"/>
          <p:cNvSpPr/>
          <p:nvPr/>
        </p:nvSpPr>
        <p:spPr>
          <a:xfrm>
            <a:off x="4010685" y="1333263"/>
            <a:ext cx="2666245" cy="2373232"/>
          </a:xfrm>
          <a:prstGeom prst="flowChartConnector">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Box 3"/>
          <p:cNvSpPr txBox="1"/>
          <p:nvPr/>
        </p:nvSpPr>
        <p:spPr>
          <a:xfrm>
            <a:off x="604912" y="3405981"/>
            <a:ext cx="2495419" cy="2031325"/>
          </a:xfrm>
          <a:prstGeom prst="rect">
            <a:avLst/>
          </a:prstGeom>
          <a:noFill/>
        </p:spPr>
        <p:txBody>
          <a:bodyPr wrap="square" rtlCol="0">
            <a:spAutoFit/>
          </a:bodyPr>
          <a:lstStyle/>
          <a:p>
            <a:r>
              <a:rPr lang="en-US" dirty="0" smtClean="0"/>
              <a:t>Provide Federal Work-Study (FWS) or other student employment as a part of the student’s total financial aid award.</a:t>
            </a:r>
            <a:endParaRPr lang="en-US" dirty="0"/>
          </a:p>
        </p:txBody>
      </p:sp>
      <p:sp>
        <p:nvSpPr>
          <p:cNvPr id="5" name="Flowchart: Connector 4"/>
          <p:cNvSpPr/>
          <p:nvPr/>
        </p:nvSpPr>
        <p:spPr>
          <a:xfrm>
            <a:off x="3633778" y="4148983"/>
            <a:ext cx="2432044" cy="2408222"/>
          </a:xfrm>
          <a:prstGeom prst="flowChartConnector">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3980667" y="4614430"/>
            <a:ext cx="2037030" cy="1477328"/>
          </a:xfrm>
          <a:prstGeom prst="rect">
            <a:avLst/>
          </a:prstGeom>
          <a:noFill/>
        </p:spPr>
        <p:txBody>
          <a:bodyPr wrap="square" rtlCol="0">
            <a:spAutoFit/>
          </a:bodyPr>
          <a:lstStyle/>
          <a:p>
            <a:r>
              <a:rPr lang="en-US" dirty="0" smtClean="0"/>
              <a:t>Make the jobs easily available for students to view (i.e. portal, job board)</a:t>
            </a:r>
            <a:endParaRPr lang="en-US" dirty="0"/>
          </a:p>
        </p:txBody>
      </p:sp>
      <p:sp>
        <p:nvSpPr>
          <p:cNvPr id="8" name="TextBox 7"/>
          <p:cNvSpPr txBox="1"/>
          <p:nvPr/>
        </p:nvSpPr>
        <p:spPr>
          <a:xfrm>
            <a:off x="4186521" y="1790154"/>
            <a:ext cx="2585952" cy="1477328"/>
          </a:xfrm>
          <a:prstGeom prst="rect">
            <a:avLst/>
          </a:prstGeom>
          <a:noFill/>
        </p:spPr>
        <p:txBody>
          <a:bodyPr wrap="square" rtlCol="0">
            <a:spAutoFit/>
          </a:bodyPr>
          <a:lstStyle/>
          <a:p>
            <a:r>
              <a:rPr lang="en-US" dirty="0" smtClean="0"/>
              <a:t>Have current students wear T-shirts to advertise that they have a student employment job. </a:t>
            </a:r>
            <a:endParaRPr lang="en-US" dirty="0"/>
          </a:p>
        </p:txBody>
      </p:sp>
      <p:sp>
        <p:nvSpPr>
          <p:cNvPr id="9" name="Flowchart: Connector 8"/>
          <p:cNvSpPr/>
          <p:nvPr/>
        </p:nvSpPr>
        <p:spPr>
          <a:xfrm>
            <a:off x="7014767" y="3589821"/>
            <a:ext cx="2860896" cy="2824682"/>
          </a:xfrm>
          <a:prstGeom prst="flowChartConnector">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TextBox 9"/>
          <p:cNvSpPr txBox="1"/>
          <p:nvPr/>
        </p:nvSpPr>
        <p:spPr>
          <a:xfrm>
            <a:off x="7447664" y="4148983"/>
            <a:ext cx="2311491" cy="1754326"/>
          </a:xfrm>
          <a:prstGeom prst="rect">
            <a:avLst/>
          </a:prstGeom>
          <a:noFill/>
        </p:spPr>
        <p:txBody>
          <a:bodyPr wrap="square" rtlCol="0">
            <a:spAutoFit/>
          </a:bodyPr>
          <a:lstStyle/>
          <a:p>
            <a:r>
              <a:rPr lang="en-US" dirty="0" smtClean="0"/>
              <a:t>Reach out to organizations outside of the college to offer more opportunities for students.</a:t>
            </a:r>
            <a:endParaRPr lang="en-US" dirty="0"/>
          </a:p>
        </p:txBody>
      </p:sp>
      <p:sp>
        <p:nvSpPr>
          <p:cNvPr id="11" name="Flowchart: Connector 10"/>
          <p:cNvSpPr/>
          <p:nvPr/>
        </p:nvSpPr>
        <p:spPr>
          <a:xfrm>
            <a:off x="6981409" y="1023043"/>
            <a:ext cx="2189751" cy="2154724"/>
          </a:xfrm>
          <a:prstGeom prst="flowChartConnector">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Make the application process as easy and seamless as possible </a:t>
            </a:r>
            <a:endParaRPr lang="en-US" dirty="0"/>
          </a:p>
        </p:txBody>
      </p:sp>
      <p:sp>
        <p:nvSpPr>
          <p:cNvPr id="12" name="Flowchart: Connector 11"/>
          <p:cNvSpPr/>
          <p:nvPr/>
        </p:nvSpPr>
        <p:spPr>
          <a:xfrm>
            <a:off x="9605727" y="2100405"/>
            <a:ext cx="2498756" cy="2514025"/>
          </a:xfrm>
          <a:prstGeom prst="flowChartConnector">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TextBox 12"/>
          <p:cNvSpPr txBox="1"/>
          <p:nvPr/>
        </p:nvSpPr>
        <p:spPr>
          <a:xfrm>
            <a:off x="9860414" y="2895752"/>
            <a:ext cx="2173312" cy="923330"/>
          </a:xfrm>
          <a:prstGeom prst="rect">
            <a:avLst/>
          </a:prstGeom>
          <a:noFill/>
        </p:spPr>
        <p:txBody>
          <a:bodyPr wrap="square" rtlCol="0">
            <a:spAutoFit/>
          </a:bodyPr>
          <a:lstStyle/>
          <a:p>
            <a:r>
              <a:rPr lang="en-US" dirty="0" smtClean="0"/>
              <a:t>Hold a job fair at the beginning of the year. </a:t>
            </a:r>
            <a:endParaRPr lang="en-US" dirty="0"/>
          </a:p>
        </p:txBody>
      </p:sp>
      <p:sp>
        <p:nvSpPr>
          <p:cNvPr id="14" name="TextBox 13"/>
          <p:cNvSpPr txBox="1"/>
          <p:nvPr/>
        </p:nvSpPr>
        <p:spPr>
          <a:xfrm>
            <a:off x="7742939" y="6631529"/>
            <a:ext cx="4744336" cy="215444"/>
          </a:xfrm>
          <a:prstGeom prst="rect">
            <a:avLst/>
          </a:prstGeom>
          <a:noFill/>
        </p:spPr>
        <p:txBody>
          <a:bodyPr wrap="square" rtlCol="0">
            <a:spAutoFit/>
          </a:bodyPr>
          <a:lstStyle/>
          <a:p>
            <a:r>
              <a:rPr lang="en-US" sz="800" dirty="0"/>
              <a:t>retrieved from: http://batcatpodcast.blogspot.com/2012/11/joltin-john-dimaggio.html</a:t>
            </a:r>
          </a:p>
        </p:txBody>
      </p:sp>
      <p:sp>
        <p:nvSpPr>
          <p:cNvPr id="16" name="Slide Number Placeholder 15"/>
          <p:cNvSpPr>
            <a:spLocks noGrp="1"/>
          </p:cNvSpPr>
          <p:nvPr>
            <p:ph type="sldNum" sz="quarter" idx="12"/>
          </p:nvPr>
        </p:nvSpPr>
        <p:spPr>
          <a:xfrm>
            <a:off x="10947070" y="-369593"/>
            <a:ext cx="1142245" cy="669925"/>
          </a:xfrm>
        </p:spPr>
        <p:txBody>
          <a:bodyPr/>
          <a:lstStyle/>
          <a:p>
            <a:fld id="{D57F1E4F-1CFF-5643-939E-02111984F565}" type="slidenum">
              <a:rPr lang="en-US" sz="1200" smtClean="0"/>
              <a:t>22</a:t>
            </a:fld>
            <a:endParaRPr lang="en-US" sz="1200" dirty="0"/>
          </a:p>
        </p:txBody>
      </p:sp>
    </p:spTree>
    <p:extLst>
      <p:ext uri="{BB962C8B-B14F-4D97-AF65-F5344CB8AC3E}">
        <p14:creationId xmlns:p14="http://schemas.microsoft.com/office/powerpoint/2010/main" val="36714947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s-media-cache-ak0.pinimg.com/originals/5c/a6/4d/5ca64d21b4057551c594c8e69b942ef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254" y="539941"/>
            <a:ext cx="4839121" cy="665379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53909" y="244444"/>
            <a:ext cx="9980691" cy="646331"/>
          </a:xfrm>
          <a:prstGeom prst="rect">
            <a:avLst/>
          </a:prstGeom>
          <a:noFill/>
        </p:spPr>
        <p:txBody>
          <a:bodyPr wrap="square" rtlCol="0">
            <a:spAutoFit/>
          </a:bodyPr>
          <a:lstStyle/>
          <a:p>
            <a:r>
              <a:rPr lang="en-US" sz="3600" dirty="0" smtClean="0">
                <a:solidFill>
                  <a:srgbClr val="FF0000"/>
                </a:solidFill>
                <a:latin typeface="Showcard Gothic" panose="04020904020102020604" pitchFamily="82" charset="0"/>
              </a:rPr>
              <a:t>Ways to increase work-study success</a:t>
            </a:r>
            <a:endParaRPr lang="en-US" sz="3600" dirty="0">
              <a:solidFill>
                <a:srgbClr val="FF0000"/>
              </a:solidFill>
              <a:latin typeface="Showcard Gothic" panose="04020904020102020604" pitchFamily="82" charset="0"/>
            </a:endParaRPr>
          </a:p>
        </p:txBody>
      </p:sp>
      <p:sp>
        <p:nvSpPr>
          <p:cNvPr id="3" name="TextBox 2"/>
          <p:cNvSpPr txBox="1"/>
          <p:nvPr/>
        </p:nvSpPr>
        <p:spPr>
          <a:xfrm>
            <a:off x="344031" y="1110016"/>
            <a:ext cx="6654297" cy="5114221"/>
          </a:xfrm>
          <a:prstGeom prst="rect">
            <a:avLst/>
          </a:prstGeom>
          <a:noFill/>
        </p:spPr>
        <p:txBody>
          <a:bodyPr wrap="square" rtlCol="0">
            <a:spAutoFit/>
          </a:bodyPr>
          <a:lstStyle/>
          <a:p>
            <a:pPr marL="228600" lvl="0" indent="-228600" defTabSz="914400">
              <a:lnSpc>
                <a:spcPct val="90000"/>
              </a:lnSpc>
              <a:spcBef>
                <a:spcPts val="1000"/>
              </a:spcBef>
              <a:buFont typeface="Arial" panose="020B0604020202020204" pitchFamily="34" charset="0"/>
              <a:buChar char="•"/>
            </a:pPr>
            <a:r>
              <a:rPr lang="en-US" dirty="0">
                <a:solidFill>
                  <a:prstClr val="black"/>
                </a:solidFill>
                <a:latin typeface="+mj-lt"/>
              </a:rPr>
              <a:t>Communicate with student employment supervisors as much as you can </a:t>
            </a:r>
            <a:r>
              <a:rPr lang="en-US" dirty="0" smtClean="0">
                <a:solidFill>
                  <a:prstClr val="black"/>
                </a:solidFill>
                <a:latin typeface="+mj-lt"/>
              </a:rPr>
              <a:t>(surveys</a:t>
            </a:r>
            <a:r>
              <a:rPr lang="en-US" dirty="0">
                <a:solidFill>
                  <a:prstClr val="black"/>
                </a:solidFill>
                <a:latin typeface="+mj-lt"/>
              </a:rPr>
              <a:t>, </a:t>
            </a:r>
            <a:r>
              <a:rPr lang="en-US" dirty="0" smtClean="0">
                <a:solidFill>
                  <a:prstClr val="black"/>
                </a:solidFill>
                <a:latin typeface="+mj-lt"/>
              </a:rPr>
              <a:t>e-mails</a:t>
            </a:r>
            <a:r>
              <a:rPr lang="en-US" dirty="0">
                <a:solidFill>
                  <a:prstClr val="black"/>
                </a:solidFill>
                <a:latin typeface="+mj-lt"/>
              </a:rPr>
              <a:t>, newsletters</a:t>
            </a:r>
            <a:r>
              <a:rPr lang="en-US" dirty="0" smtClean="0">
                <a:solidFill>
                  <a:prstClr val="black"/>
                </a:solidFill>
                <a:latin typeface="+mj-lt"/>
              </a:rPr>
              <a:t>).</a:t>
            </a:r>
            <a:endParaRPr lang="en-US" dirty="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endParaRPr lang="en-US" dirty="0" smtClean="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r>
              <a:rPr lang="en-US" dirty="0" smtClean="0">
                <a:solidFill>
                  <a:prstClr val="black"/>
                </a:solidFill>
                <a:latin typeface="+mj-lt"/>
              </a:rPr>
              <a:t>Ask supervisors and students what worked </a:t>
            </a:r>
            <a:r>
              <a:rPr lang="en-US" dirty="0">
                <a:solidFill>
                  <a:prstClr val="black"/>
                </a:solidFill>
                <a:latin typeface="+mj-lt"/>
              </a:rPr>
              <a:t>and what </a:t>
            </a:r>
            <a:r>
              <a:rPr lang="en-US" dirty="0" smtClean="0">
                <a:solidFill>
                  <a:prstClr val="black"/>
                </a:solidFill>
                <a:latin typeface="+mj-lt"/>
              </a:rPr>
              <a:t>didn’t.</a:t>
            </a:r>
          </a:p>
          <a:p>
            <a:pPr lvl="0" defTabSz="914400">
              <a:lnSpc>
                <a:spcPct val="90000"/>
              </a:lnSpc>
              <a:spcBef>
                <a:spcPts val="1000"/>
              </a:spcBef>
            </a:pPr>
            <a:endParaRPr lang="en-US" dirty="0" smtClean="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r>
              <a:rPr lang="en-US" dirty="0" smtClean="0">
                <a:solidFill>
                  <a:prstClr val="black"/>
                </a:solidFill>
                <a:latin typeface="+mj-lt"/>
              </a:rPr>
              <a:t>Evaluations – both from </a:t>
            </a:r>
            <a:r>
              <a:rPr lang="en-US" dirty="0">
                <a:solidFill>
                  <a:prstClr val="black"/>
                </a:solidFill>
                <a:latin typeface="+mj-lt"/>
              </a:rPr>
              <a:t>supervisors and </a:t>
            </a:r>
            <a:r>
              <a:rPr lang="en-US" dirty="0" smtClean="0">
                <a:solidFill>
                  <a:prstClr val="black"/>
                </a:solidFill>
                <a:latin typeface="+mj-lt"/>
              </a:rPr>
              <a:t>students.</a:t>
            </a:r>
            <a:endParaRPr lang="en-US" dirty="0">
              <a:solidFill>
                <a:prstClr val="black"/>
              </a:solidFill>
              <a:latin typeface="+mj-lt"/>
            </a:endParaRPr>
          </a:p>
          <a:p>
            <a:pPr lvl="0" defTabSz="914400">
              <a:lnSpc>
                <a:spcPct val="90000"/>
              </a:lnSpc>
              <a:spcBef>
                <a:spcPts val="1000"/>
              </a:spcBef>
            </a:pPr>
            <a:endParaRPr lang="en-US" dirty="0" smtClean="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r>
              <a:rPr lang="en-US" dirty="0" smtClean="0">
                <a:solidFill>
                  <a:prstClr val="black"/>
                </a:solidFill>
                <a:latin typeface="+mj-lt"/>
              </a:rPr>
              <a:t>Celebrate </a:t>
            </a:r>
            <a:r>
              <a:rPr lang="en-US" dirty="0">
                <a:solidFill>
                  <a:prstClr val="black"/>
                </a:solidFill>
                <a:latin typeface="+mj-lt"/>
              </a:rPr>
              <a:t>your student workers during student employment appreciation </a:t>
            </a:r>
            <a:r>
              <a:rPr lang="en-US" dirty="0" smtClean="0">
                <a:solidFill>
                  <a:prstClr val="black"/>
                </a:solidFill>
                <a:latin typeface="+mj-lt"/>
              </a:rPr>
              <a:t>week/month.</a:t>
            </a:r>
            <a:endParaRPr lang="en-US" dirty="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endParaRPr lang="en-US" dirty="0" smtClean="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r>
              <a:rPr lang="en-US" dirty="0" smtClean="0">
                <a:solidFill>
                  <a:prstClr val="black"/>
                </a:solidFill>
                <a:latin typeface="+mj-lt"/>
              </a:rPr>
              <a:t>Recognize </a:t>
            </a:r>
            <a:r>
              <a:rPr lang="en-US" dirty="0">
                <a:solidFill>
                  <a:prstClr val="black"/>
                </a:solidFill>
                <a:latin typeface="+mj-lt"/>
              </a:rPr>
              <a:t>students who excel in their </a:t>
            </a:r>
            <a:r>
              <a:rPr lang="en-US" dirty="0" smtClean="0">
                <a:solidFill>
                  <a:prstClr val="black"/>
                </a:solidFill>
                <a:latin typeface="+mj-lt"/>
              </a:rPr>
              <a:t>position.</a:t>
            </a:r>
            <a:endParaRPr lang="en-US" dirty="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endParaRPr lang="en-US" dirty="0" smtClean="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r>
              <a:rPr lang="en-US" dirty="0" smtClean="0">
                <a:solidFill>
                  <a:prstClr val="black"/>
                </a:solidFill>
                <a:latin typeface="+mj-lt"/>
              </a:rPr>
              <a:t>If </a:t>
            </a:r>
            <a:r>
              <a:rPr lang="en-US" dirty="0">
                <a:solidFill>
                  <a:prstClr val="black"/>
                </a:solidFill>
                <a:latin typeface="+mj-lt"/>
              </a:rPr>
              <a:t>you </a:t>
            </a:r>
            <a:r>
              <a:rPr lang="en-US" dirty="0" smtClean="0">
                <a:solidFill>
                  <a:prstClr val="black"/>
                </a:solidFill>
                <a:latin typeface="+mj-lt"/>
              </a:rPr>
              <a:t>can, </a:t>
            </a:r>
            <a:r>
              <a:rPr lang="en-US" dirty="0">
                <a:solidFill>
                  <a:prstClr val="black"/>
                </a:solidFill>
                <a:latin typeface="+mj-lt"/>
              </a:rPr>
              <a:t>give raises to those who are doing a great </a:t>
            </a:r>
            <a:r>
              <a:rPr lang="en-US" dirty="0" smtClean="0">
                <a:solidFill>
                  <a:prstClr val="black"/>
                </a:solidFill>
                <a:latin typeface="+mj-lt"/>
              </a:rPr>
              <a:t>job.</a:t>
            </a:r>
            <a:endParaRPr lang="en-US" dirty="0">
              <a:solidFill>
                <a:prstClr val="black"/>
              </a:solidFill>
              <a:latin typeface="+mj-lt"/>
            </a:endParaRPr>
          </a:p>
        </p:txBody>
      </p:sp>
      <p:sp>
        <p:nvSpPr>
          <p:cNvPr id="4" name="TextBox 3"/>
          <p:cNvSpPr txBox="1"/>
          <p:nvPr/>
        </p:nvSpPr>
        <p:spPr>
          <a:xfrm>
            <a:off x="344030" y="6667500"/>
            <a:ext cx="6654297" cy="215444"/>
          </a:xfrm>
          <a:prstGeom prst="rect">
            <a:avLst/>
          </a:prstGeom>
          <a:noFill/>
        </p:spPr>
        <p:txBody>
          <a:bodyPr wrap="square" rtlCol="0">
            <a:spAutoFit/>
          </a:bodyPr>
          <a:lstStyle/>
          <a:p>
            <a:r>
              <a:rPr lang="en-US" sz="800" dirty="0"/>
              <a:t>retrieved from: http://www.bigsparkmedia.com/blog/56-hip-hip-hooray-for-the-underdog-how-small-business-packs-a-punch</a:t>
            </a:r>
          </a:p>
        </p:txBody>
      </p:sp>
      <p:sp>
        <p:nvSpPr>
          <p:cNvPr id="6" name="Slide Number Placeholder 5"/>
          <p:cNvSpPr>
            <a:spLocks noGrp="1"/>
          </p:cNvSpPr>
          <p:nvPr>
            <p:ph type="sldNum" sz="quarter" idx="12"/>
          </p:nvPr>
        </p:nvSpPr>
        <p:spPr>
          <a:xfrm>
            <a:off x="11049755" y="-334963"/>
            <a:ext cx="1142245" cy="669925"/>
          </a:xfrm>
        </p:spPr>
        <p:txBody>
          <a:bodyPr/>
          <a:lstStyle/>
          <a:p>
            <a:fld id="{D57F1E4F-1CFF-5643-939E-02111984F565}" type="slidenum">
              <a:rPr lang="en-US" sz="1200" smtClean="0"/>
              <a:t>23</a:t>
            </a:fld>
            <a:endParaRPr lang="en-US" sz="1200" dirty="0"/>
          </a:p>
        </p:txBody>
      </p:sp>
    </p:spTree>
    <p:extLst>
      <p:ext uri="{BB962C8B-B14F-4D97-AF65-F5344CB8AC3E}">
        <p14:creationId xmlns:p14="http://schemas.microsoft.com/office/powerpoint/2010/main" val="2846878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tatic.comicvine.com/uploads/original/11114/111142538/4530185-superhero-desktop-background-5907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22639" y="126749"/>
            <a:ext cx="11893236" cy="1015663"/>
          </a:xfrm>
          <a:prstGeom prst="rect">
            <a:avLst/>
          </a:prstGeom>
          <a:noFill/>
        </p:spPr>
        <p:txBody>
          <a:bodyPr wrap="square" rtlCol="0">
            <a:spAutoFit/>
          </a:bodyPr>
          <a:lstStyle/>
          <a:p>
            <a:r>
              <a:rPr lang="en-US" sz="6000" dirty="0" smtClean="0">
                <a:solidFill>
                  <a:srgbClr val="7030A0"/>
                </a:solidFill>
                <a:latin typeface="Showcard Gothic" panose="04020904020102020604" pitchFamily="82" charset="0"/>
              </a:rPr>
              <a:t>Work-Study Best practices</a:t>
            </a:r>
            <a:endParaRPr lang="en-US" sz="6000" dirty="0">
              <a:solidFill>
                <a:srgbClr val="7030A0"/>
              </a:solidFill>
              <a:latin typeface="Showcard Gothic" panose="04020904020102020604" pitchFamily="82" charset="0"/>
            </a:endParaRPr>
          </a:p>
        </p:txBody>
      </p:sp>
      <p:sp>
        <p:nvSpPr>
          <p:cNvPr id="3" name="TextBox 2"/>
          <p:cNvSpPr txBox="1"/>
          <p:nvPr/>
        </p:nvSpPr>
        <p:spPr>
          <a:xfrm>
            <a:off x="298764" y="1269160"/>
            <a:ext cx="7125078" cy="2821285"/>
          </a:xfrm>
          <a:prstGeom prst="rect">
            <a:avLst/>
          </a:prstGeom>
          <a:noFill/>
        </p:spPr>
        <p:txBody>
          <a:bodyPr wrap="square" rtlCol="0">
            <a:spAutoFit/>
          </a:bodyPr>
          <a:lstStyle/>
          <a:p>
            <a:pPr marL="228600" lvl="0" indent="-228600" defTabSz="914400">
              <a:lnSpc>
                <a:spcPct val="90000"/>
              </a:lnSpc>
              <a:spcBef>
                <a:spcPts val="1000"/>
              </a:spcBef>
              <a:buFont typeface="Arial" panose="020B0604020202020204" pitchFamily="34" charset="0"/>
              <a:buChar char="•"/>
            </a:pPr>
            <a:r>
              <a:rPr lang="en-US" sz="2000" dirty="0">
                <a:solidFill>
                  <a:prstClr val="black"/>
                </a:solidFill>
                <a:latin typeface="+mj-lt"/>
              </a:rPr>
              <a:t>Keep lines of communication open and flowing with the HR </a:t>
            </a:r>
            <a:r>
              <a:rPr lang="en-US" sz="2000" dirty="0" smtClean="0">
                <a:solidFill>
                  <a:prstClr val="black"/>
                </a:solidFill>
                <a:latin typeface="+mj-lt"/>
              </a:rPr>
              <a:t>department.</a:t>
            </a:r>
            <a:endParaRPr lang="en-US" sz="2000" dirty="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endParaRPr lang="en-US" sz="2000" dirty="0" smtClean="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r>
              <a:rPr lang="en-US" sz="2000" dirty="0" smtClean="0">
                <a:solidFill>
                  <a:prstClr val="black"/>
                </a:solidFill>
                <a:latin typeface="+mj-lt"/>
              </a:rPr>
              <a:t>Allow </a:t>
            </a:r>
            <a:r>
              <a:rPr lang="en-US" sz="2000" dirty="0">
                <a:solidFill>
                  <a:prstClr val="black"/>
                </a:solidFill>
                <a:latin typeface="+mj-lt"/>
              </a:rPr>
              <a:t>student employees to actually assist and work in their </a:t>
            </a:r>
            <a:r>
              <a:rPr lang="en-US" sz="2000" dirty="0" smtClean="0">
                <a:solidFill>
                  <a:prstClr val="black"/>
                </a:solidFill>
                <a:latin typeface="+mj-lt"/>
              </a:rPr>
              <a:t>jobs. There’s more to a job than filing and shredding.</a:t>
            </a:r>
            <a:endParaRPr lang="en-US" sz="2000" dirty="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endParaRPr lang="en-US" sz="2000" dirty="0" smtClean="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r>
              <a:rPr lang="en-US" sz="2000" dirty="0" smtClean="0">
                <a:solidFill>
                  <a:prstClr val="black"/>
                </a:solidFill>
                <a:latin typeface="+mj-lt"/>
              </a:rPr>
              <a:t>Keep </a:t>
            </a:r>
            <a:r>
              <a:rPr lang="en-US" sz="2000" dirty="0">
                <a:solidFill>
                  <a:prstClr val="black"/>
                </a:solidFill>
                <a:latin typeface="+mj-lt"/>
              </a:rPr>
              <a:t>them involved and active in your </a:t>
            </a:r>
            <a:r>
              <a:rPr lang="en-US" sz="2000" dirty="0" smtClean="0">
                <a:solidFill>
                  <a:prstClr val="black"/>
                </a:solidFill>
                <a:latin typeface="+mj-lt"/>
              </a:rPr>
              <a:t>area.</a:t>
            </a:r>
            <a:endParaRPr lang="en-US" sz="2000" dirty="0">
              <a:solidFill>
                <a:prstClr val="black"/>
              </a:solidFill>
              <a:latin typeface="+mj-lt"/>
            </a:endParaRPr>
          </a:p>
        </p:txBody>
      </p:sp>
      <p:sp>
        <p:nvSpPr>
          <p:cNvPr id="4" name="TextBox 3"/>
          <p:cNvSpPr txBox="1"/>
          <p:nvPr/>
        </p:nvSpPr>
        <p:spPr>
          <a:xfrm>
            <a:off x="362138" y="4330319"/>
            <a:ext cx="5902859" cy="2010807"/>
          </a:xfrm>
          <a:prstGeom prst="rect">
            <a:avLst/>
          </a:prstGeom>
          <a:noFill/>
        </p:spPr>
        <p:txBody>
          <a:bodyPr wrap="square" rtlCol="0">
            <a:spAutoFit/>
          </a:bodyPr>
          <a:lstStyle/>
          <a:p>
            <a:pPr marL="228600" lvl="0" indent="-228600" defTabSz="914400">
              <a:lnSpc>
                <a:spcPct val="90000"/>
              </a:lnSpc>
              <a:spcBef>
                <a:spcPts val="1000"/>
              </a:spcBef>
              <a:buFont typeface="Arial" panose="020B0604020202020204" pitchFamily="34" charset="0"/>
              <a:buChar char="•"/>
            </a:pPr>
            <a:r>
              <a:rPr lang="en-US" sz="2000" dirty="0">
                <a:solidFill>
                  <a:prstClr val="black"/>
                </a:solidFill>
                <a:latin typeface="+mj-lt"/>
              </a:rPr>
              <a:t>Don’t request X amount of </a:t>
            </a:r>
            <a:r>
              <a:rPr lang="en-US" sz="2000" dirty="0" smtClean="0">
                <a:solidFill>
                  <a:prstClr val="black"/>
                </a:solidFill>
                <a:latin typeface="+mj-lt"/>
              </a:rPr>
              <a:t>hours </a:t>
            </a:r>
            <a:r>
              <a:rPr lang="en-US" sz="2000" dirty="0">
                <a:solidFill>
                  <a:prstClr val="black"/>
                </a:solidFill>
                <a:latin typeface="+mj-lt"/>
              </a:rPr>
              <a:t>i</a:t>
            </a:r>
            <a:r>
              <a:rPr lang="en-US" sz="2000" dirty="0" smtClean="0">
                <a:solidFill>
                  <a:prstClr val="black"/>
                </a:solidFill>
                <a:latin typeface="+mj-lt"/>
              </a:rPr>
              <a:t>f </a:t>
            </a:r>
            <a:r>
              <a:rPr lang="en-US" sz="2000" dirty="0">
                <a:solidFill>
                  <a:prstClr val="black"/>
                </a:solidFill>
                <a:latin typeface="+mj-lt"/>
              </a:rPr>
              <a:t>you do not have </a:t>
            </a:r>
            <a:r>
              <a:rPr lang="en-US" sz="2000" dirty="0" smtClean="0">
                <a:solidFill>
                  <a:prstClr val="black"/>
                </a:solidFill>
                <a:latin typeface="+mj-lt"/>
              </a:rPr>
              <a:t>enough work for the student to complete.</a:t>
            </a:r>
            <a:endParaRPr lang="en-US" sz="2000" dirty="0">
              <a:solidFill>
                <a:prstClr val="black"/>
              </a:solidFill>
              <a:latin typeface="+mj-lt"/>
            </a:endParaRPr>
          </a:p>
          <a:p>
            <a:pPr lvl="0" defTabSz="914400">
              <a:lnSpc>
                <a:spcPct val="90000"/>
              </a:lnSpc>
              <a:spcBef>
                <a:spcPts val="1000"/>
              </a:spcBef>
            </a:pPr>
            <a:endParaRPr lang="en-US" sz="2000" dirty="0" smtClean="0">
              <a:solidFill>
                <a:prstClr val="black"/>
              </a:solidFill>
              <a:latin typeface="+mj-lt"/>
            </a:endParaRPr>
          </a:p>
          <a:p>
            <a:pPr marL="228600" lvl="0" indent="-228600" defTabSz="914400">
              <a:lnSpc>
                <a:spcPct val="90000"/>
              </a:lnSpc>
              <a:spcBef>
                <a:spcPts val="1000"/>
              </a:spcBef>
              <a:buFont typeface="Arial" panose="020B0604020202020204" pitchFamily="34" charset="0"/>
              <a:buChar char="•"/>
            </a:pPr>
            <a:r>
              <a:rPr lang="en-US" sz="2000" dirty="0" smtClean="0">
                <a:solidFill>
                  <a:prstClr val="black"/>
                </a:solidFill>
                <a:latin typeface="+mj-lt"/>
              </a:rPr>
              <a:t>Follow </a:t>
            </a:r>
            <a:r>
              <a:rPr lang="en-US" sz="2000" dirty="0">
                <a:solidFill>
                  <a:prstClr val="black"/>
                </a:solidFill>
                <a:latin typeface="+mj-lt"/>
              </a:rPr>
              <a:t>your job </a:t>
            </a:r>
            <a:r>
              <a:rPr lang="en-US" sz="2000" dirty="0" smtClean="0">
                <a:solidFill>
                  <a:prstClr val="black"/>
                </a:solidFill>
                <a:latin typeface="+mj-lt"/>
              </a:rPr>
              <a:t>descriptions </a:t>
            </a:r>
            <a:r>
              <a:rPr lang="en-US" sz="2000" dirty="0">
                <a:solidFill>
                  <a:prstClr val="black"/>
                </a:solidFill>
                <a:latin typeface="+mj-lt"/>
              </a:rPr>
              <a:t>and update them </a:t>
            </a:r>
            <a:r>
              <a:rPr lang="en-US" sz="2000" dirty="0" smtClean="0">
                <a:solidFill>
                  <a:prstClr val="black"/>
                </a:solidFill>
                <a:latin typeface="+mj-lt"/>
              </a:rPr>
              <a:t>as often as needed</a:t>
            </a:r>
            <a:r>
              <a:rPr lang="en-US" sz="2000" dirty="0">
                <a:solidFill>
                  <a:prstClr val="black"/>
                </a:solidFill>
                <a:latin typeface="+mj-lt"/>
              </a:rPr>
              <a:t>. </a:t>
            </a:r>
          </a:p>
        </p:txBody>
      </p:sp>
      <p:sp>
        <p:nvSpPr>
          <p:cNvPr id="5" name="TextBox 4"/>
          <p:cNvSpPr txBox="1"/>
          <p:nvPr/>
        </p:nvSpPr>
        <p:spPr>
          <a:xfrm>
            <a:off x="7423842" y="6705930"/>
            <a:ext cx="6553200" cy="215444"/>
          </a:xfrm>
          <a:prstGeom prst="rect">
            <a:avLst/>
          </a:prstGeom>
          <a:noFill/>
        </p:spPr>
        <p:txBody>
          <a:bodyPr wrap="square" rtlCol="0">
            <a:spAutoFit/>
          </a:bodyPr>
          <a:lstStyle/>
          <a:p>
            <a:r>
              <a:rPr lang="en-US" sz="800" dirty="0">
                <a:solidFill>
                  <a:schemeClr val="bg1"/>
                </a:solidFill>
              </a:rPr>
              <a:t>retrieved from: http://comicvine.gamespot.com/images/1300-4530185</a:t>
            </a:r>
          </a:p>
        </p:txBody>
      </p:sp>
      <p:sp>
        <p:nvSpPr>
          <p:cNvPr id="7" name="Slide Number Placeholder 6"/>
          <p:cNvSpPr>
            <a:spLocks noGrp="1"/>
          </p:cNvSpPr>
          <p:nvPr>
            <p:ph type="sldNum" sz="quarter" idx="12"/>
          </p:nvPr>
        </p:nvSpPr>
        <p:spPr>
          <a:xfrm>
            <a:off x="11049755" y="-334963"/>
            <a:ext cx="1142245" cy="669925"/>
          </a:xfrm>
        </p:spPr>
        <p:txBody>
          <a:bodyPr/>
          <a:lstStyle/>
          <a:p>
            <a:fld id="{D57F1E4F-1CFF-5643-939E-02111984F565}" type="slidenum">
              <a:rPr lang="en-US" sz="1200" smtClean="0"/>
              <a:t>24</a:t>
            </a:fld>
            <a:endParaRPr lang="en-US" sz="1200" dirty="0"/>
          </a:p>
        </p:txBody>
      </p:sp>
    </p:spTree>
    <p:extLst>
      <p:ext uri="{BB962C8B-B14F-4D97-AF65-F5344CB8AC3E}">
        <p14:creationId xmlns:p14="http://schemas.microsoft.com/office/powerpoint/2010/main" val="37608126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vignette2.wikia.nocookie.net/cartoonfatness/images/0/07/DC-comic-original1-8285.jpg/revision/latest?cb=201401120211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547" y="846590"/>
            <a:ext cx="3810000" cy="550545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4" descr="Image result for picture of wonder woman no backgrou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Explosion 1 3"/>
          <p:cNvSpPr/>
          <p:nvPr/>
        </p:nvSpPr>
        <p:spPr>
          <a:xfrm>
            <a:off x="4626321" y="160338"/>
            <a:ext cx="7451002" cy="6697662"/>
          </a:xfrm>
          <a:prstGeom prst="irregularSeal1">
            <a:avLst/>
          </a:prstGeom>
          <a:solidFill>
            <a:schemeClr val="accent6">
              <a:lumMod val="75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xplosion 1 5"/>
          <p:cNvSpPr/>
          <p:nvPr/>
        </p:nvSpPr>
        <p:spPr>
          <a:xfrm>
            <a:off x="4816443" y="449181"/>
            <a:ext cx="7143184" cy="5902860"/>
          </a:xfrm>
          <a:prstGeom prst="irregularSeal1">
            <a:avLst/>
          </a:prstGeom>
          <a:solidFill>
            <a:srgbClr val="00206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 name="Rectangle 1"/>
          <p:cNvSpPr/>
          <p:nvPr/>
        </p:nvSpPr>
        <p:spPr>
          <a:xfrm>
            <a:off x="5859213" y="2632006"/>
            <a:ext cx="4778873" cy="1754326"/>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Showcard Gothic" panose="04020904020102020604" pitchFamily="82" charset="0"/>
              </a:rPr>
              <a:t>Prior-prior</a:t>
            </a:r>
          </a:p>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latin typeface="Showcard Gothic" panose="04020904020102020604" pitchFamily="82" charset="0"/>
              </a:rPr>
              <a:t> year</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5" name="TextBox 4"/>
          <p:cNvSpPr txBox="1"/>
          <p:nvPr/>
        </p:nvSpPr>
        <p:spPr>
          <a:xfrm>
            <a:off x="634547" y="6642556"/>
            <a:ext cx="4181896" cy="215444"/>
          </a:xfrm>
          <a:prstGeom prst="rect">
            <a:avLst/>
          </a:prstGeom>
          <a:noFill/>
        </p:spPr>
        <p:txBody>
          <a:bodyPr wrap="square" rtlCol="0">
            <a:spAutoFit/>
          </a:bodyPr>
          <a:lstStyle/>
          <a:p>
            <a:r>
              <a:rPr lang="en-US" sz="800" dirty="0"/>
              <a:t>retrieved from: http://cartoonfatness.wikia.com/wiki/Wonder_Woman</a:t>
            </a:r>
          </a:p>
        </p:txBody>
      </p:sp>
      <p:sp>
        <p:nvSpPr>
          <p:cNvPr id="8" name="Slide Number Placeholder 7"/>
          <p:cNvSpPr>
            <a:spLocks noGrp="1"/>
          </p:cNvSpPr>
          <p:nvPr>
            <p:ph type="sldNum" sz="quarter" idx="12"/>
          </p:nvPr>
        </p:nvSpPr>
        <p:spPr>
          <a:xfrm>
            <a:off x="10817382" y="-220744"/>
            <a:ext cx="1142245" cy="669925"/>
          </a:xfrm>
        </p:spPr>
        <p:txBody>
          <a:bodyPr/>
          <a:lstStyle/>
          <a:p>
            <a:fld id="{D57F1E4F-1CFF-5643-939E-02111984F565}" type="slidenum">
              <a:rPr lang="en-US" sz="1200" smtClean="0"/>
              <a:t>25</a:t>
            </a:fld>
            <a:endParaRPr lang="en-US" sz="1200" dirty="0"/>
          </a:p>
        </p:txBody>
      </p:sp>
    </p:spTree>
    <p:extLst>
      <p:ext uri="{BB962C8B-B14F-4D97-AF65-F5344CB8AC3E}">
        <p14:creationId xmlns:p14="http://schemas.microsoft.com/office/powerpoint/2010/main" val="14427250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theanimalglobe.com/wp-content/uploads/Spiderman-City-Background-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2" y="0"/>
            <a:ext cx="1217279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151013" y="0"/>
            <a:ext cx="7593311" cy="2554545"/>
          </a:xfrm>
          <a:prstGeom prst="rect">
            <a:avLst/>
          </a:prstGeom>
          <a:solidFill>
            <a:schemeClr val="bg2">
              <a:lumMod val="75000"/>
            </a:schemeClr>
          </a:solidFill>
        </p:spPr>
        <p:txBody>
          <a:bodyPr wrap="square" rtlCol="0">
            <a:spAutoFit/>
          </a:bodyPr>
          <a:lstStyle/>
          <a:p>
            <a:pPr marL="285750" indent="-285750">
              <a:buFont typeface="Wingdings" panose="05000000000000000000" pitchFamily="2" charset="2"/>
              <a:buChar char="§"/>
            </a:pPr>
            <a:r>
              <a:rPr lang="en-US" sz="2000" dirty="0" smtClean="0">
                <a:latin typeface="+mj-lt"/>
              </a:rPr>
              <a:t>President Obama authorized September 13, 2015</a:t>
            </a:r>
          </a:p>
          <a:p>
            <a:pPr marL="742950" lvl="1" indent="-285750">
              <a:buFont typeface="Arial" panose="020B0604020202020204" pitchFamily="34" charset="0"/>
              <a:buChar char="•"/>
            </a:pPr>
            <a:r>
              <a:rPr lang="en-US" sz="2000" dirty="0" smtClean="0">
                <a:latin typeface="+mj-lt"/>
              </a:rPr>
              <a:t>October 1st – FAFSA Start-up</a:t>
            </a:r>
          </a:p>
          <a:p>
            <a:pPr marL="742950" lvl="1" indent="-285750">
              <a:buFont typeface="Arial" panose="020B0604020202020204" pitchFamily="34" charset="0"/>
              <a:buChar char="•"/>
            </a:pPr>
            <a:r>
              <a:rPr lang="en-US" sz="2000" dirty="0" smtClean="0">
                <a:latin typeface="+mj-lt"/>
              </a:rPr>
              <a:t>Use of “Prior-Prior” Year Income Data</a:t>
            </a:r>
          </a:p>
          <a:p>
            <a:pPr marL="742950" lvl="1" indent="-285750">
              <a:buFont typeface="Arial" panose="020B0604020202020204" pitchFamily="34" charset="0"/>
              <a:buChar char="•"/>
            </a:pPr>
            <a:r>
              <a:rPr lang="en-US" sz="2000" dirty="0" smtClean="0">
                <a:latin typeface="+mj-lt"/>
              </a:rPr>
              <a:t>Starting with 2017-2018 FAFSA</a:t>
            </a:r>
          </a:p>
          <a:p>
            <a:pPr marL="1200150" lvl="2" indent="-285750">
              <a:buFont typeface="Wingdings" panose="05000000000000000000" pitchFamily="2" charset="2"/>
              <a:buChar char="Ø"/>
            </a:pPr>
            <a:r>
              <a:rPr lang="en-US" sz="2000" dirty="0" smtClean="0">
                <a:latin typeface="+mj-lt"/>
              </a:rPr>
              <a:t>Will be available October 1, 2016</a:t>
            </a:r>
          </a:p>
          <a:p>
            <a:pPr marL="1200150" lvl="2" indent="-285750">
              <a:buFont typeface="Wingdings" panose="05000000000000000000" pitchFamily="2" charset="2"/>
              <a:buChar char="Ø"/>
            </a:pPr>
            <a:r>
              <a:rPr lang="en-US" sz="2000" dirty="0" smtClean="0">
                <a:latin typeface="+mj-lt"/>
              </a:rPr>
              <a:t>Based on 2015 Tax Income</a:t>
            </a:r>
          </a:p>
          <a:p>
            <a:pPr marL="1200150" lvl="2" indent="-285750">
              <a:buFont typeface="Wingdings" panose="05000000000000000000" pitchFamily="2" charset="2"/>
              <a:buChar char="Ø"/>
            </a:pPr>
            <a:endParaRPr lang="en-US" sz="2000" dirty="0">
              <a:latin typeface="+mj-lt"/>
            </a:endParaRPr>
          </a:p>
          <a:p>
            <a:pPr marL="1200150" lvl="2" indent="-285750">
              <a:buFont typeface="Wingdings" panose="05000000000000000000" pitchFamily="2" charset="2"/>
              <a:buChar char="Ø"/>
            </a:pPr>
            <a:endParaRPr lang="en-US" sz="2000" dirty="0">
              <a:latin typeface="+mj-lt"/>
            </a:endParaRPr>
          </a:p>
        </p:txBody>
      </p:sp>
      <p:sp>
        <p:nvSpPr>
          <p:cNvPr id="7" name="TextBox 6"/>
          <p:cNvSpPr txBox="1"/>
          <p:nvPr/>
        </p:nvSpPr>
        <p:spPr>
          <a:xfrm>
            <a:off x="4098598" y="2040864"/>
            <a:ext cx="7867461" cy="369332"/>
          </a:xfrm>
          <a:prstGeom prst="rect">
            <a:avLst/>
          </a:prstGeom>
          <a:noFill/>
        </p:spPr>
        <p:txBody>
          <a:bodyPr wrap="square" rtlCol="0">
            <a:spAutoFit/>
          </a:bodyPr>
          <a:lstStyle/>
          <a:p>
            <a:r>
              <a:rPr lang="en-US" dirty="0" smtClean="0"/>
              <a:t>**We will have two FAFSA years that will be based on 2015 income!!</a:t>
            </a:r>
            <a:endParaRPr lang="en-US" dirty="0"/>
          </a:p>
        </p:txBody>
      </p:sp>
      <p:sp>
        <p:nvSpPr>
          <p:cNvPr id="8" name="Explosion 1 7"/>
          <p:cNvSpPr/>
          <p:nvPr/>
        </p:nvSpPr>
        <p:spPr>
          <a:xfrm rot="20130685">
            <a:off x="203414" y="224660"/>
            <a:ext cx="3987477" cy="2902850"/>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rot="20192460">
            <a:off x="645370" y="831737"/>
            <a:ext cx="3005751" cy="1756372"/>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p:cNvSpPr txBox="1"/>
          <p:nvPr/>
        </p:nvSpPr>
        <p:spPr>
          <a:xfrm rot="19486342">
            <a:off x="882265" y="1414475"/>
            <a:ext cx="2641185" cy="523220"/>
          </a:xfrm>
          <a:prstGeom prst="rect">
            <a:avLst/>
          </a:prstGeom>
          <a:noFill/>
        </p:spPr>
        <p:txBody>
          <a:bodyPr wrap="square" rtlCol="0">
            <a:spAutoFit/>
          </a:bodyPr>
          <a:lstStyle/>
          <a:p>
            <a:r>
              <a:rPr lang="en-US" sz="2800" dirty="0" smtClean="0">
                <a:latin typeface="Showcard Gothic" panose="04020904020102020604" pitchFamily="82" charset="0"/>
              </a:rPr>
              <a:t>Background</a:t>
            </a:r>
            <a:endParaRPr lang="en-US" sz="2800" dirty="0">
              <a:latin typeface="Showcard Gothic" panose="04020904020102020604" pitchFamily="82" charset="0"/>
            </a:endParaRPr>
          </a:p>
        </p:txBody>
      </p:sp>
      <p:sp>
        <p:nvSpPr>
          <p:cNvPr id="2" name="TextBox 1"/>
          <p:cNvSpPr txBox="1"/>
          <p:nvPr/>
        </p:nvSpPr>
        <p:spPr>
          <a:xfrm>
            <a:off x="7953375" y="6600825"/>
            <a:ext cx="4171950" cy="215444"/>
          </a:xfrm>
          <a:prstGeom prst="rect">
            <a:avLst/>
          </a:prstGeom>
          <a:noFill/>
        </p:spPr>
        <p:txBody>
          <a:bodyPr wrap="square" rtlCol="0">
            <a:spAutoFit/>
          </a:bodyPr>
          <a:lstStyle/>
          <a:p>
            <a:r>
              <a:rPr lang="en-US" sz="800" dirty="0"/>
              <a:t>retrieved from: https://www.pinterest.com/pin/509399407826137391/</a:t>
            </a:r>
          </a:p>
        </p:txBody>
      </p:sp>
      <p:sp>
        <p:nvSpPr>
          <p:cNvPr id="9" name="Slide Number Placeholder 8"/>
          <p:cNvSpPr>
            <a:spLocks noGrp="1"/>
          </p:cNvSpPr>
          <p:nvPr>
            <p:ph type="sldNum" sz="quarter" idx="12"/>
          </p:nvPr>
        </p:nvSpPr>
        <p:spPr>
          <a:xfrm>
            <a:off x="10983080" y="-317238"/>
            <a:ext cx="1142245" cy="669925"/>
          </a:xfrm>
        </p:spPr>
        <p:txBody>
          <a:bodyPr/>
          <a:lstStyle/>
          <a:p>
            <a:fld id="{D57F1E4F-1CFF-5643-939E-02111984F565}" type="slidenum">
              <a:rPr lang="en-US" sz="1200" smtClean="0"/>
              <a:t>26</a:t>
            </a:fld>
            <a:endParaRPr lang="en-US" sz="1200" dirty="0"/>
          </a:p>
        </p:txBody>
      </p:sp>
    </p:spTree>
    <p:extLst>
      <p:ext uri="{BB962C8B-B14F-4D97-AF65-F5344CB8AC3E}">
        <p14:creationId xmlns:p14="http://schemas.microsoft.com/office/powerpoint/2010/main" val="8363318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xplosion 2 4"/>
          <p:cNvSpPr/>
          <p:nvPr/>
        </p:nvSpPr>
        <p:spPr>
          <a:xfrm rot="335268">
            <a:off x="-347090" y="-126585"/>
            <a:ext cx="8338251" cy="6684207"/>
          </a:xfrm>
          <a:prstGeom prst="irregularSeal2">
            <a:avLst/>
          </a:prstGeom>
          <a:solidFill>
            <a:srgbClr val="00B05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orig10.deviantart.net/d662/f/2012/318/a/3/hulk_by_kevinraganit-d5l1mu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261" y="236242"/>
            <a:ext cx="4744014" cy="5829992"/>
          </a:xfrm>
          <a:prstGeom prst="rect">
            <a:avLst/>
          </a:prstGeom>
          <a:noFill/>
          <a:extLst>
            <a:ext uri="{909E8E84-426E-40DD-AFC4-6F175D3DCCD1}">
              <a14:hiddenFill xmlns:a14="http://schemas.microsoft.com/office/drawing/2010/main">
                <a:solidFill>
                  <a:srgbClr val="FFFFFF"/>
                </a:solidFill>
              </a14:hiddenFill>
            </a:ext>
          </a:extLst>
        </p:spPr>
      </p:pic>
      <p:sp>
        <p:nvSpPr>
          <p:cNvPr id="4" name="Explosion 2 3"/>
          <p:cNvSpPr/>
          <p:nvPr/>
        </p:nvSpPr>
        <p:spPr>
          <a:xfrm rot="347472">
            <a:off x="-72951" y="82247"/>
            <a:ext cx="7579825" cy="6266540"/>
          </a:xfrm>
          <a:prstGeom prst="irregularSeal2">
            <a:avLst/>
          </a:prstGeom>
          <a:solidFill>
            <a:srgbClr val="92D050"/>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68574" y="2137801"/>
            <a:ext cx="5607219" cy="2308324"/>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solidFill>
                  <a:schemeClr val="bg1"/>
                </a:solidFill>
                <a:latin typeface="+mj-lt"/>
              </a:rPr>
              <a:t>Outreach – Spreading the Word</a:t>
            </a:r>
          </a:p>
          <a:p>
            <a:endParaRPr lang="en-US" dirty="0" smtClean="0">
              <a:solidFill>
                <a:schemeClr val="bg1"/>
              </a:solidFill>
              <a:latin typeface="+mj-lt"/>
            </a:endParaRPr>
          </a:p>
          <a:p>
            <a:pPr marL="285750" indent="-285750">
              <a:buFont typeface="Wingdings" panose="05000000000000000000" pitchFamily="2" charset="2"/>
              <a:buChar char="§"/>
            </a:pPr>
            <a:r>
              <a:rPr lang="en-US" dirty="0" smtClean="0">
                <a:solidFill>
                  <a:schemeClr val="bg1"/>
                </a:solidFill>
                <a:latin typeface="+mj-lt"/>
              </a:rPr>
              <a:t>Handling an increase of Professional Judgments</a:t>
            </a:r>
          </a:p>
          <a:p>
            <a:endParaRPr lang="en-US" dirty="0" smtClean="0">
              <a:solidFill>
                <a:schemeClr val="bg1"/>
              </a:solidFill>
              <a:latin typeface="+mj-lt"/>
            </a:endParaRPr>
          </a:p>
          <a:p>
            <a:pPr marL="285750" indent="-285750">
              <a:buFont typeface="Wingdings" panose="05000000000000000000" pitchFamily="2" charset="2"/>
              <a:buChar char="§"/>
            </a:pPr>
            <a:r>
              <a:rPr lang="en-US" dirty="0" smtClean="0">
                <a:solidFill>
                  <a:schemeClr val="bg1"/>
                </a:solidFill>
                <a:latin typeface="+mj-lt"/>
              </a:rPr>
              <a:t>Impact on Verifications</a:t>
            </a:r>
            <a:endParaRPr lang="en-US" dirty="0">
              <a:solidFill>
                <a:schemeClr val="bg1"/>
              </a:solidFill>
              <a:latin typeface="+mj-lt"/>
            </a:endParaRPr>
          </a:p>
          <a:p>
            <a:pPr marL="285750" indent="-285750">
              <a:buFont typeface="Wingdings" panose="05000000000000000000" pitchFamily="2" charset="2"/>
              <a:buChar char="§"/>
            </a:pPr>
            <a:endParaRPr lang="en-US" dirty="0" smtClean="0">
              <a:solidFill>
                <a:schemeClr val="bg1"/>
              </a:solidFill>
              <a:latin typeface="+mj-lt"/>
            </a:endParaRPr>
          </a:p>
          <a:p>
            <a:pPr marL="285750" indent="-285750">
              <a:buFont typeface="Wingdings" panose="05000000000000000000" pitchFamily="2" charset="2"/>
              <a:buChar char="§"/>
            </a:pPr>
            <a:r>
              <a:rPr lang="en-US" dirty="0" smtClean="0">
                <a:solidFill>
                  <a:schemeClr val="bg1"/>
                </a:solidFill>
                <a:latin typeface="+mj-lt"/>
              </a:rPr>
              <a:t>Managing Conflicting Information</a:t>
            </a:r>
          </a:p>
        </p:txBody>
      </p:sp>
      <p:sp>
        <p:nvSpPr>
          <p:cNvPr id="7" name="Rectangle 6"/>
          <p:cNvSpPr/>
          <p:nvPr/>
        </p:nvSpPr>
        <p:spPr>
          <a:xfrm>
            <a:off x="1451723" y="5934670"/>
            <a:ext cx="9578263" cy="830997"/>
          </a:xfrm>
          <a:prstGeom prst="rect">
            <a:avLst/>
          </a:prstGeom>
          <a:noFill/>
        </p:spPr>
        <p:txBody>
          <a:bodyPr wrap="none" lIns="91440" tIns="45720" rIns="91440" bIns="45720">
            <a:spAutoFit/>
          </a:bodyPr>
          <a:lstStyle/>
          <a:p>
            <a:pPr algn="ctr"/>
            <a:r>
              <a:rPr lang="en-US" sz="4800" b="1" cap="none" spc="0" dirty="0" smtClean="0">
                <a:ln w="9525">
                  <a:solidFill>
                    <a:schemeClr val="bg1"/>
                  </a:solidFill>
                  <a:prstDash val="solid"/>
                </a:ln>
                <a:solidFill>
                  <a:srgbClr val="92D050"/>
                </a:solidFill>
                <a:effectLst>
                  <a:outerShdw blurRad="12700" dist="38100" dir="2700000" algn="tl" rotWithShape="0">
                    <a:schemeClr val="bg1">
                      <a:lumMod val="50000"/>
                    </a:schemeClr>
                  </a:outerShdw>
                </a:effectLst>
                <a:latin typeface="Showcard Gothic" panose="04020904020102020604" pitchFamily="82" charset="0"/>
              </a:rPr>
              <a:t>Implications for our offices</a:t>
            </a:r>
            <a:endParaRPr lang="en-US" sz="4800" b="1" cap="none" spc="0" dirty="0">
              <a:ln w="9525">
                <a:solidFill>
                  <a:schemeClr val="bg1"/>
                </a:solidFill>
                <a:prstDash val="solid"/>
              </a:ln>
              <a:solidFill>
                <a:srgbClr val="92D050"/>
              </a:solidFill>
              <a:effectLst>
                <a:outerShdw blurRad="12700" dist="38100" dir="2700000" algn="tl" rotWithShape="0">
                  <a:schemeClr val="bg1">
                    <a:lumMod val="50000"/>
                  </a:schemeClr>
                </a:outerShdw>
              </a:effectLst>
            </a:endParaRPr>
          </a:p>
        </p:txBody>
      </p:sp>
      <p:sp>
        <p:nvSpPr>
          <p:cNvPr id="2" name="TextBox 1"/>
          <p:cNvSpPr txBox="1"/>
          <p:nvPr/>
        </p:nvSpPr>
        <p:spPr>
          <a:xfrm rot="5400000">
            <a:off x="9721384" y="3184241"/>
            <a:ext cx="3895226" cy="215444"/>
          </a:xfrm>
          <a:prstGeom prst="rect">
            <a:avLst/>
          </a:prstGeom>
          <a:noFill/>
        </p:spPr>
        <p:txBody>
          <a:bodyPr wrap="square" rtlCol="0">
            <a:spAutoFit/>
          </a:bodyPr>
          <a:lstStyle/>
          <a:p>
            <a:r>
              <a:rPr lang="en-US" sz="800" dirty="0">
                <a:solidFill>
                  <a:srgbClr val="002060"/>
                </a:solidFill>
              </a:rPr>
              <a:t>retrieved from: </a:t>
            </a:r>
            <a:r>
              <a:rPr lang="en-US" sz="800" dirty="0">
                <a:hlinkClick r:id="rId3"/>
              </a:rPr>
              <a:t>http://machsabre.deviantart.com/art/Hulk-337679078</a:t>
            </a:r>
            <a:endParaRPr lang="en-US" sz="800" dirty="0"/>
          </a:p>
        </p:txBody>
      </p:sp>
      <p:sp>
        <p:nvSpPr>
          <p:cNvPr id="8" name="Slide Number Placeholder 7"/>
          <p:cNvSpPr>
            <a:spLocks noGrp="1"/>
          </p:cNvSpPr>
          <p:nvPr>
            <p:ph type="sldNum" sz="quarter" idx="12"/>
          </p:nvPr>
        </p:nvSpPr>
        <p:spPr>
          <a:xfrm>
            <a:off x="10877550" y="-284177"/>
            <a:ext cx="1142245" cy="669925"/>
          </a:xfrm>
        </p:spPr>
        <p:txBody>
          <a:bodyPr/>
          <a:lstStyle/>
          <a:p>
            <a:fld id="{D57F1E4F-1CFF-5643-939E-02111984F565}" type="slidenum">
              <a:rPr lang="en-US" sz="1200" smtClean="0"/>
              <a:t>27</a:t>
            </a:fld>
            <a:endParaRPr lang="en-US" sz="1200" dirty="0"/>
          </a:p>
        </p:txBody>
      </p:sp>
    </p:spTree>
    <p:extLst>
      <p:ext uri="{BB962C8B-B14F-4D97-AF65-F5344CB8AC3E}">
        <p14:creationId xmlns:p14="http://schemas.microsoft.com/office/powerpoint/2010/main" val="31045711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x.annihil.us/u/prod/marvel/i/mg/d/f0/558982863130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03" y="2181528"/>
            <a:ext cx="4044711" cy="284389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images.clipartpanda.com/spider-clipart-halloween-spider-web-transpar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80" y="1043877"/>
            <a:ext cx="5723833" cy="530027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6943" y="122345"/>
            <a:ext cx="11402480" cy="830997"/>
          </a:xfrm>
          <a:prstGeom prst="rect">
            <a:avLst/>
          </a:prstGeom>
          <a:noFill/>
        </p:spPr>
        <p:txBody>
          <a:bodyPr wrap="none" lIns="91440" tIns="45720" rIns="91440" bIns="45720">
            <a:spAutoFit/>
          </a:bodyPr>
          <a:lstStyle/>
          <a:p>
            <a:pPr algn="ctr"/>
            <a:r>
              <a:rPr lang="en-US" sz="4800" b="1" cap="none" spc="0" dirty="0" smtClean="0">
                <a:ln w="9525">
                  <a:solidFill>
                    <a:schemeClr val="bg1"/>
                  </a:solidFill>
                  <a:prstDash val="solid"/>
                </a:ln>
                <a:solidFill>
                  <a:srgbClr val="FF0000"/>
                </a:solidFill>
                <a:effectLst>
                  <a:outerShdw blurRad="12700" dist="38100" dir="2700000" algn="tl" rotWithShape="0">
                    <a:schemeClr val="bg1">
                      <a:lumMod val="50000"/>
                    </a:schemeClr>
                  </a:outerShdw>
                </a:effectLst>
                <a:latin typeface="Showcard Gothic" panose="04020904020102020604" pitchFamily="82" charset="0"/>
              </a:rPr>
              <a:t>More Implications for our offices</a:t>
            </a:r>
            <a:endParaRPr lang="en-US" sz="4800" b="1" cap="none" spc="0" dirty="0">
              <a:ln w="9525">
                <a:solidFill>
                  <a:schemeClr val="bg1"/>
                </a:solidFill>
                <a:prstDash val="solid"/>
              </a:ln>
              <a:solidFill>
                <a:srgbClr val="FF0000"/>
              </a:solidFill>
              <a:effectLst>
                <a:outerShdw blurRad="12700" dist="38100" dir="2700000" algn="tl" rotWithShape="0">
                  <a:schemeClr val="bg1">
                    <a:lumMod val="50000"/>
                  </a:schemeClr>
                </a:outerShdw>
              </a:effectLst>
            </a:endParaRPr>
          </a:p>
        </p:txBody>
      </p:sp>
      <p:sp>
        <p:nvSpPr>
          <p:cNvPr id="5" name="TextBox 4"/>
          <p:cNvSpPr txBox="1"/>
          <p:nvPr/>
        </p:nvSpPr>
        <p:spPr>
          <a:xfrm>
            <a:off x="5810776" y="1584356"/>
            <a:ext cx="5551323" cy="4401205"/>
          </a:xfrm>
          <a:prstGeom prst="rect">
            <a:avLst/>
          </a:prstGeom>
          <a:noFill/>
        </p:spPr>
        <p:txBody>
          <a:bodyPr wrap="square" rtlCol="0">
            <a:spAutoFit/>
          </a:bodyPr>
          <a:lstStyle/>
          <a:p>
            <a:pPr marL="285750" indent="-285750">
              <a:buFont typeface="Wingdings" panose="05000000000000000000" pitchFamily="2" charset="2"/>
              <a:buChar char="§"/>
            </a:pPr>
            <a:r>
              <a:rPr lang="en-US" sz="2800" dirty="0" smtClean="0">
                <a:solidFill>
                  <a:schemeClr val="bg1"/>
                </a:solidFill>
                <a:latin typeface="+mj-lt"/>
              </a:rPr>
              <a:t>Financial Aid Systems – Ensure our vendors are ready.</a:t>
            </a:r>
          </a:p>
          <a:p>
            <a:pPr marL="285750" indent="-285750">
              <a:buFont typeface="Wingdings" panose="05000000000000000000" pitchFamily="2" charset="2"/>
              <a:buChar char="§"/>
            </a:pPr>
            <a:endParaRPr lang="en-US" sz="2800" dirty="0">
              <a:solidFill>
                <a:schemeClr val="bg1"/>
              </a:solidFill>
              <a:latin typeface="+mj-lt"/>
            </a:endParaRPr>
          </a:p>
          <a:p>
            <a:pPr marL="285750" indent="-285750">
              <a:buFont typeface="Wingdings" panose="05000000000000000000" pitchFamily="2" charset="2"/>
              <a:buChar char="§"/>
            </a:pPr>
            <a:r>
              <a:rPr lang="en-US" sz="2800" dirty="0" smtClean="0">
                <a:solidFill>
                  <a:schemeClr val="bg1"/>
                </a:solidFill>
                <a:latin typeface="+mj-lt"/>
              </a:rPr>
              <a:t>State Impact – Foreseeable actions we can take.</a:t>
            </a:r>
          </a:p>
          <a:p>
            <a:pPr marL="285750" indent="-285750">
              <a:buFont typeface="Wingdings" panose="05000000000000000000" pitchFamily="2" charset="2"/>
              <a:buChar char="§"/>
            </a:pPr>
            <a:endParaRPr lang="en-US" sz="2800" dirty="0">
              <a:solidFill>
                <a:schemeClr val="bg1"/>
              </a:solidFill>
              <a:latin typeface="+mj-lt"/>
            </a:endParaRPr>
          </a:p>
          <a:p>
            <a:pPr marL="285750" indent="-285750">
              <a:buFont typeface="Wingdings" panose="05000000000000000000" pitchFamily="2" charset="2"/>
              <a:buChar char="§"/>
            </a:pPr>
            <a:r>
              <a:rPr lang="en-US" sz="2800" dirty="0" smtClean="0">
                <a:solidFill>
                  <a:schemeClr val="bg1"/>
                </a:solidFill>
                <a:latin typeface="+mj-lt"/>
              </a:rPr>
              <a:t>College Impact – Making sure your school is prepared to process earlier.</a:t>
            </a:r>
            <a:endParaRPr lang="en-US" sz="2800" dirty="0">
              <a:solidFill>
                <a:schemeClr val="bg1"/>
              </a:solidFill>
              <a:latin typeface="+mj-lt"/>
            </a:endParaRPr>
          </a:p>
        </p:txBody>
      </p:sp>
      <p:sp>
        <p:nvSpPr>
          <p:cNvPr id="2" name="TextBox 1"/>
          <p:cNvSpPr txBox="1"/>
          <p:nvPr/>
        </p:nvSpPr>
        <p:spPr>
          <a:xfrm>
            <a:off x="171449" y="6610350"/>
            <a:ext cx="6715125" cy="215444"/>
          </a:xfrm>
          <a:prstGeom prst="rect">
            <a:avLst/>
          </a:prstGeom>
          <a:noFill/>
        </p:spPr>
        <p:txBody>
          <a:bodyPr wrap="square" rtlCol="0">
            <a:spAutoFit/>
          </a:bodyPr>
          <a:lstStyle/>
          <a:p>
            <a:r>
              <a:rPr lang="en-US" sz="800" dirty="0"/>
              <a:t>retrieved from: http://marvel.com/news/movies/24758/sony_pictures_and_marvel_studios_find_their_spider-man_star_and_director</a:t>
            </a:r>
          </a:p>
        </p:txBody>
      </p:sp>
      <p:sp>
        <p:nvSpPr>
          <p:cNvPr id="6" name="Slide Number Placeholder 5"/>
          <p:cNvSpPr>
            <a:spLocks noGrp="1"/>
          </p:cNvSpPr>
          <p:nvPr>
            <p:ph type="sldNum" sz="quarter" idx="12"/>
          </p:nvPr>
        </p:nvSpPr>
        <p:spPr>
          <a:xfrm>
            <a:off x="10790976" y="-236242"/>
            <a:ext cx="1142245" cy="669925"/>
          </a:xfrm>
        </p:spPr>
        <p:txBody>
          <a:bodyPr/>
          <a:lstStyle/>
          <a:p>
            <a:fld id="{D57F1E4F-1CFF-5643-939E-02111984F565}" type="slidenum">
              <a:rPr lang="en-US" sz="1200" smtClean="0"/>
              <a:t>28</a:t>
            </a:fld>
            <a:endParaRPr lang="en-US" sz="1200" dirty="0"/>
          </a:p>
        </p:txBody>
      </p:sp>
    </p:spTree>
    <p:extLst>
      <p:ext uri="{BB962C8B-B14F-4D97-AF65-F5344CB8AC3E}">
        <p14:creationId xmlns:p14="http://schemas.microsoft.com/office/powerpoint/2010/main" val="15494241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cartoondistrict.com/wp-content/uploads/2015/01/Wolverine-hd-wallpapers-for-pc-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14713" y="101304"/>
            <a:ext cx="3975768" cy="923330"/>
          </a:xfrm>
          <a:prstGeom prst="rect">
            <a:avLst/>
          </a:prstGeom>
          <a:noFill/>
        </p:spPr>
        <p:txBody>
          <a:bodyPr wrap="none" lIns="91440" tIns="45720" rIns="91440" bIns="45720">
            <a:spAutoFit/>
          </a:bodyPr>
          <a:lstStyle/>
          <a:p>
            <a:pPr algn="ctr"/>
            <a:r>
              <a:rPr lang="en-US" sz="5400" b="1" cap="none" spc="0" dirty="0" smtClean="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Showcard Gothic" panose="04020904020102020604" pitchFamily="82" charset="0"/>
              </a:rPr>
              <a:t>resources</a:t>
            </a:r>
            <a:endParaRPr lang="en-US" sz="5400" b="1" cap="none" spc="0"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endParaRPr>
          </a:p>
        </p:txBody>
      </p:sp>
      <p:sp>
        <p:nvSpPr>
          <p:cNvPr id="5" name="TextBox 4"/>
          <p:cNvSpPr txBox="1"/>
          <p:nvPr/>
        </p:nvSpPr>
        <p:spPr>
          <a:xfrm>
            <a:off x="-66675" y="1024634"/>
            <a:ext cx="3702867" cy="5078313"/>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solidFill>
                  <a:schemeClr val="bg1"/>
                </a:solidFill>
                <a:latin typeface="+mj-lt"/>
              </a:rPr>
              <a:t>IFAP</a:t>
            </a:r>
            <a:r>
              <a:rPr lang="en-US" dirty="0">
                <a:solidFill>
                  <a:schemeClr val="bg1"/>
                </a:solidFill>
                <a:latin typeface="+mj-lt"/>
              </a:rPr>
              <a:t> </a:t>
            </a:r>
            <a:r>
              <a:rPr lang="en-US" dirty="0" smtClean="0">
                <a:solidFill>
                  <a:schemeClr val="bg1"/>
                </a:solidFill>
                <a:latin typeface="+mj-lt"/>
              </a:rPr>
              <a:t>– Early FSA Electronic Announcement #1 – President’s Announcement of FAFSA Filing Changes</a:t>
            </a:r>
          </a:p>
          <a:p>
            <a:endParaRPr lang="en-US" dirty="0" smtClean="0">
              <a:solidFill>
                <a:schemeClr val="bg1"/>
              </a:solidFill>
              <a:latin typeface="+mj-lt"/>
            </a:endParaRPr>
          </a:p>
          <a:p>
            <a:pPr marL="285750" indent="-285750">
              <a:buFont typeface="Wingdings" panose="05000000000000000000" pitchFamily="2" charset="2"/>
              <a:buChar char="§"/>
            </a:pPr>
            <a:r>
              <a:rPr lang="en-US" dirty="0" smtClean="0">
                <a:solidFill>
                  <a:schemeClr val="bg1"/>
                </a:solidFill>
                <a:latin typeface="+mj-lt"/>
              </a:rPr>
              <a:t>IFAP – Early FSA Electronic Announcement #2 – Preparing for 2017-2018 Early FAFSA and Prior-Prior Year</a:t>
            </a:r>
          </a:p>
          <a:p>
            <a:pPr marL="285750" indent="-285750">
              <a:buFont typeface="Wingdings" panose="05000000000000000000" pitchFamily="2" charset="2"/>
              <a:buChar char="§"/>
            </a:pPr>
            <a:endParaRPr lang="en-US" dirty="0">
              <a:solidFill>
                <a:schemeClr val="bg1"/>
              </a:solidFill>
              <a:latin typeface="+mj-lt"/>
            </a:endParaRPr>
          </a:p>
          <a:p>
            <a:pPr marL="285750" indent="-285750">
              <a:buFont typeface="Wingdings" panose="05000000000000000000" pitchFamily="2" charset="2"/>
              <a:buChar char="§"/>
            </a:pPr>
            <a:r>
              <a:rPr lang="en-US" dirty="0">
                <a:solidFill>
                  <a:schemeClr val="bg1"/>
                </a:solidFill>
              </a:rPr>
              <a:t>IFAP – Early FAFSA Electronic Announcement #3 - Availability of the 2017-2018 Early FAFSA Information Page on the Information </a:t>
            </a:r>
            <a:endParaRPr lang="en-US" dirty="0" smtClean="0">
              <a:solidFill>
                <a:schemeClr val="bg1"/>
              </a:solidFill>
            </a:endParaRPr>
          </a:p>
          <a:p>
            <a:r>
              <a:rPr lang="en-US" dirty="0" smtClean="0">
                <a:solidFill>
                  <a:schemeClr val="bg1"/>
                </a:solidFill>
              </a:rPr>
              <a:t>    for </a:t>
            </a:r>
            <a:r>
              <a:rPr lang="en-US" dirty="0">
                <a:solidFill>
                  <a:schemeClr val="bg1"/>
                </a:solidFill>
              </a:rPr>
              <a:t>Financial Aid </a:t>
            </a:r>
            <a:endParaRPr lang="en-US" dirty="0" smtClean="0">
              <a:solidFill>
                <a:schemeClr val="bg1"/>
              </a:solidFill>
            </a:endParaRPr>
          </a:p>
          <a:p>
            <a:r>
              <a:rPr lang="en-US" dirty="0">
                <a:solidFill>
                  <a:schemeClr val="bg1"/>
                </a:solidFill>
              </a:rPr>
              <a:t> </a:t>
            </a:r>
            <a:r>
              <a:rPr lang="en-US" dirty="0" smtClean="0">
                <a:solidFill>
                  <a:schemeClr val="bg1"/>
                </a:solidFill>
              </a:rPr>
              <a:t>   Professionals </a:t>
            </a:r>
            <a:r>
              <a:rPr lang="en-US" dirty="0">
                <a:solidFill>
                  <a:schemeClr val="bg1"/>
                </a:solidFill>
              </a:rPr>
              <a:t>(IFAP) </a:t>
            </a:r>
            <a:endParaRPr lang="en-US" dirty="0" smtClean="0">
              <a:solidFill>
                <a:schemeClr val="bg1"/>
              </a:solidFill>
            </a:endParaRPr>
          </a:p>
          <a:p>
            <a:r>
              <a:rPr lang="en-US" dirty="0">
                <a:solidFill>
                  <a:schemeClr val="bg1"/>
                </a:solidFill>
              </a:rPr>
              <a:t> </a:t>
            </a:r>
            <a:r>
              <a:rPr lang="en-US" dirty="0" smtClean="0">
                <a:solidFill>
                  <a:schemeClr val="bg1"/>
                </a:solidFill>
              </a:rPr>
              <a:t>   website</a:t>
            </a:r>
            <a:endParaRPr lang="en-US" dirty="0">
              <a:solidFill>
                <a:schemeClr val="bg1"/>
              </a:solidFill>
            </a:endParaRPr>
          </a:p>
        </p:txBody>
      </p:sp>
      <p:sp>
        <p:nvSpPr>
          <p:cNvPr id="6" name="TextBox 5"/>
          <p:cNvSpPr txBox="1"/>
          <p:nvPr/>
        </p:nvSpPr>
        <p:spPr>
          <a:xfrm>
            <a:off x="9610725" y="845339"/>
            <a:ext cx="2381250" cy="5632311"/>
          </a:xfrm>
          <a:prstGeom prst="rect">
            <a:avLst/>
          </a:prstGeom>
          <a:noFill/>
        </p:spPr>
        <p:txBody>
          <a:bodyPr wrap="square" rtlCol="0">
            <a:spAutoFit/>
          </a:bodyPr>
          <a:lstStyle/>
          <a:p>
            <a:r>
              <a:rPr lang="en-US" u="sng" dirty="0">
                <a:solidFill>
                  <a:schemeClr val="bg1"/>
                </a:solidFill>
                <a:hlinkClick r:id="rId3"/>
              </a:rPr>
              <a:t>http://ifap.ed.gov/EarlyFAFSA/EarlyFAFSAResources.html</a:t>
            </a:r>
            <a:endParaRPr lang="en-US" dirty="0">
              <a:solidFill>
                <a:schemeClr val="bg1"/>
              </a:solidFill>
            </a:endParaRPr>
          </a:p>
          <a:p>
            <a:r>
              <a:rPr lang="en-US" dirty="0">
                <a:solidFill>
                  <a:schemeClr val="bg1"/>
                </a:solidFill>
              </a:rPr>
              <a:t> </a:t>
            </a:r>
          </a:p>
          <a:p>
            <a:r>
              <a:rPr lang="en-US" dirty="0">
                <a:solidFill>
                  <a:schemeClr val="bg1"/>
                </a:solidFill>
              </a:rPr>
              <a:t>Early FAFSA - Webinars and Presentations </a:t>
            </a:r>
          </a:p>
          <a:p>
            <a:r>
              <a:rPr lang="en-US" dirty="0">
                <a:solidFill>
                  <a:schemeClr val="bg1"/>
                </a:solidFill>
              </a:rPr>
              <a:t> </a:t>
            </a:r>
          </a:p>
          <a:p>
            <a:r>
              <a:rPr lang="en-US" u="sng" dirty="0">
                <a:solidFill>
                  <a:schemeClr val="bg1"/>
                </a:solidFill>
                <a:hlinkClick r:id="rId4"/>
              </a:rPr>
              <a:t>http://ifap.ed.gov/EarlyFAFSA/EarlyFAFSATraining.html</a:t>
            </a:r>
            <a:endParaRPr lang="en-US" dirty="0">
              <a:solidFill>
                <a:schemeClr val="bg1"/>
              </a:solidFill>
            </a:endParaRPr>
          </a:p>
          <a:p>
            <a:r>
              <a:rPr lang="en-US" dirty="0">
                <a:solidFill>
                  <a:schemeClr val="bg1"/>
                </a:solidFill>
              </a:rPr>
              <a:t> </a:t>
            </a:r>
          </a:p>
          <a:p>
            <a:r>
              <a:rPr lang="en-US" dirty="0">
                <a:solidFill>
                  <a:schemeClr val="bg1"/>
                </a:solidFill>
              </a:rPr>
              <a:t>Early FAFSA – Dear Colleague Letters and Electronic Announcements</a:t>
            </a:r>
          </a:p>
          <a:p>
            <a:r>
              <a:rPr lang="en-US" dirty="0">
                <a:solidFill>
                  <a:schemeClr val="bg1"/>
                </a:solidFill>
              </a:rPr>
              <a:t> </a:t>
            </a:r>
          </a:p>
          <a:p>
            <a:r>
              <a:rPr lang="en-US" u="sng" dirty="0">
                <a:solidFill>
                  <a:schemeClr val="bg1"/>
                </a:solidFill>
                <a:hlinkClick r:id="rId5"/>
              </a:rPr>
              <a:t>http://ifap.ed.gov/EarlyFAFSA/EarlyFAFSADCLandEA.html</a:t>
            </a:r>
            <a:endParaRPr lang="en-US" dirty="0">
              <a:solidFill>
                <a:schemeClr val="bg1"/>
              </a:solidFill>
            </a:endParaRPr>
          </a:p>
        </p:txBody>
      </p:sp>
      <p:sp>
        <p:nvSpPr>
          <p:cNvPr id="2" name="TextBox 1"/>
          <p:cNvSpPr txBox="1"/>
          <p:nvPr/>
        </p:nvSpPr>
        <p:spPr>
          <a:xfrm>
            <a:off x="3495676" y="6591300"/>
            <a:ext cx="6000750" cy="215444"/>
          </a:xfrm>
          <a:prstGeom prst="rect">
            <a:avLst/>
          </a:prstGeom>
          <a:noFill/>
        </p:spPr>
        <p:txBody>
          <a:bodyPr wrap="square" rtlCol="0">
            <a:spAutoFit/>
          </a:bodyPr>
          <a:lstStyle/>
          <a:p>
            <a:r>
              <a:rPr lang="en-US" sz="800" dirty="0">
                <a:solidFill>
                  <a:schemeClr val="bg1"/>
                </a:solidFill>
              </a:rPr>
              <a:t>retrieved from: </a:t>
            </a:r>
            <a:r>
              <a:rPr lang="en-US" sz="800" dirty="0">
                <a:solidFill>
                  <a:schemeClr val="bg1"/>
                </a:solidFill>
                <a:hlinkClick r:id="rId6"/>
              </a:rPr>
              <a:t>http://123hdwallpapers.com/x-men-wolverine-yellow-marvel-comics-cartoon.html#.Vs9RBvkrKUk</a:t>
            </a:r>
            <a:endParaRPr lang="en-US" sz="800" dirty="0">
              <a:solidFill>
                <a:schemeClr val="bg1"/>
              </a:solidFill>
            </a:endParaRPr>
          </a:p>
        </p:txBody>
      </p:sp>
      <p:sp>
        <p:nvSpPr>
          <p:cNvPr id="7" name="Slide Number Placeholder 6"/>
          <p:cNvSpPr>
            <a:spLocks noGrp="1"/>
          </p:cNvSpPr>
          <p:nvPr>
            <p:ph type="sldNum" sz="quarter" idx="12"/>
          </p:nvPr>
        </p:nvSpPr>
        <p:spPr>
          <a:xfrm>
            <a:off x="10829925" y="-312503"/>
            <a:ext cx="1142245" cy="669925"/>
          </a:xfrm>
        </p:spPr>
        <p:txBody>
          <a:bodyPr/>
          <a:lstStyle/>
          <a:p>
            <a:fld id="{D57F1E4F-1CFF-5643-939E-02111984F565}" type="slidenum">
              <a:rPr lang="en-US" sz="1200" smtClean="0">
                <a:solidFill>
                  <a:schemeClr val="bg1"/>
                </a:solidFill>
              </a:rPr>
              <a:t>29</a:t>
            </a:fld>
            <a:endParaRPr lang="en-US" sz="1200" dirty="0">
              <a:solidFill>
                <a:schemeClr val="bg1"/>
              </a:solidFill>
            </a:endParaRPr>
          </a:p>
        </p:txBody>
      </p:sp>
      <p:sp>
        <p:nvSpPr>
          <p:cNvPr id="3" name="TextBox 2"/>
          <p:cNvSpPr txBox="1"/>
          <p:nvPr/>
        </p:nvSpPr>
        <p:spPr>
          <a:xfrm>
            <a:off x="9477375" y="422255"/>
            <a:ext cx="2647950" cy="369332"/>
          </a:xfrm>
          <a:prstGeom prst="rect">
            <a:avLst/>
          </a:prstGeom>
          <a:noFill/>
        </p:spPr>
        <p:txBody>
          <a:bodyPr wrap="square" rtlCol="0">
            <a:spAutoFit/>
          </a:bodyPr>
          <a:lstStyle/>
          <a:p>
            <a:r>
              <a:rPr lang="en-US" dirty="0">
                <a:solidFill>
                  <a:schemeClr val="bg1"/>
                </a:solidFill>
              </a:rPr>
              <a:t>Early FAFSA Resources</a:t>
            </a:r>
          </a:p>
        </p:txBody>
      </p:sp>
    </p:spTree>
    <p:extLst>
      <p:ext uri="{BB962C8B-B14F-4D97-AF65-F5344CB8AC3E}">
        <p14:creationId xmlns:p14="http://schemas.microsoft.com/office/powerpoint/2010/main" val="1767786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walldevil.com/wallpapers/w01/533586-blo0p-flash-superhero-minimalistic-red-background-superhero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3837" cy="70672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153909"/>
            <a:ext cx="12276499" cy="523220"/>
          </a:xfrm>
          <a:prstGeom prst="rect">
            <a:avLst/>
          </a:prstGeom>
          <a:noFill/>
        </p:spPr>
        <p:txBody>
          <a:bodyPr wrap="square" rtlCol="0">
            <a:spAutoFit/>
          </a:bodyPr>
          <a:lstStyle/>
          <a:p>
            <a:r>
              <a:rPr lang="en-US" sz="2800" dirty="0" smtClean="0">
                <a:latin typeface="Showcard Gothic" panose="04020904020102020604" pitchFamily="82" charset="0"/>
              </a:rPr>
              <a:t>Questions to which you’ll need to know the answer in a flash:</a:t>
            </a:r>
            <a:endParaRPr lang="en-US" sz="2800" dirty="0">
              <a:latin typeface="Showcard Gothic" panose="04020904020102020604" pitchFamily="82" charset="0"/>
            </a:endParaRPr>
          </a:p>
        </p:txBody>
      </p:sp>
      <p:sp>
        <p:nvSpPr>
          <p:cNvPr id="4" name="TextBox 3"/>
          <p:cNvSpPr txBox="1"/>
          <p:nvPr/>
        </p:nvSpPr>
        <p:spPr>
          <a:xfrm>
            <a:off x="353085" y="688063"/>
            <a:ext cx="11570329" cy="3970318"/>
          </a:xfrm>
          <a:prstGeom prst="rect">
            <a:avLst/>
          </a:prstGeom>
          <a:noFill/>
        </p:spPr>
        <p:txBody>
          <a:bodyPr wrap="square" rtlCol="0">
            <a:spAutoFit/>
          </a:bodyPr>
          <a:lstStyle/>
          <a:p>
            <a:endParaRPr lang="en-US" b="1" dirty="0" smtClean="0"/>
          </a:p>
          <a:p>
            <a:r>
              <a:rPr lang="en-US" b="1" dirty="0" smtClean="0"/>
              <a:t>What is the FSA ID and what is it for? </a:t>
            </a:r>
            <a:r>
              <a:rPr lang="en-US" dirty="0" smtClean="0"/>
              <a:t>– Username and password used by students, parents, and borrowers to login to Dept. of Ed websites and electronically sign documents. (Replaces PIN)</a:t>
            </a:r>
          </a:p>
          <a:p>
            <a:endParaRPr lang="en-US" dirty="0" smtClean="0"/>
          </a:p>
          <a:p>
            <a:r>
              <a:rPr lang="en-US" b="1" dirty="0" smtClean="0"/>
              <a:t>You will use it to: </a:t>
            </a:r>
          </a:p>
          <a:p>
            <a:pPr marL="742950" lvl="1" indent="-285750">
              <a:buFont typeface="Arial" panose="020B0604020202020204" pitchFamily="34" charset="0"/>
              <a:buChar char="•"/>
            </a:pPr>
            <a:r>
              <a:rPr lang="en-US" dirty="0" smtClean="0"/>
              <a:t>Apply for federal student aid every year </a:t>
            </a:r>
            <a:r>
              <a:rPr lang="en-US" dirty="0" smtClean="0">
                <a:hlinkClick r:id="rId3"/>
              </a:rPr>
              <a:t>www.fafsa.gov</a:t>
            </a:r>
            <a:endParaRPr lang="en-US" dirty="0" smtClean="0"/>
          </a:p>
          <a:p>
            <a:pPr marL="742950" lvl="1" indent="-285750">
              <a:buFont typeface="Arial" panose="020B0604020202020204" pitchFamily="34" charset="0"/>
              <a:buChar char="•"/>
            </a:pPr>
            <a:r>
              <a:rPr lang="en-US" dirty="0" smtClean="0"/>
              <a:t>To receive a federal student loan (MPN, Entrance Counseling).</a:t>
            </a:r>
          </a:p>
          <a:p>
            <a:pPr marL="742950" lvl="1" indent="-285750">
              <a:buFont typeface="Arial" panose="020B0604020202020204" pitchFamily="34" charset="0"/>
              <a:buChar char="•"/>
            </a:pPr>
            <a:r>
              <a:rPr lang="en-US" dirty="0" smtClean="0"/>
              <a:t>To perform important activities as a federal loan borrower, such as choosing a repayment plan or applying for deferment.</a:t>
            </a:r>
          </a:p>
          <a:p>
            <a:endParaRPr lang="en-US" dirty="0" smtClean="0"/>
          </a:p>
          <a:p>
            <a:endParaRPr lang="en-US" dirty="0"/>
          </a:p>
          <a:p>
            <a:endParaRPr lang="en-US" dirty="0"/>
          </a:p>
          <a:p>
            <a:endParaRPr lang="en-US" dirty="0"/>
          </a:p>
          <a:p>
            <a:endParaRPr lang="en-US" dirty="0"/>
          </a:p>
        </p:txBody>
      </p:sp>
      <p:sp>
        <p:nvSpPr>
          <p:cNvPr id="5" name="TextBox 4"/>
          <p:cNvSpPr txBox="1"/>
          <p:nvPr/>
        </p:nvSpPr>
        <p:spPr>
          <a:xfrm>
            <a:off x="353085" y="3349782"/>
            <a:ext cx="7278986" cy="3416320"/>
          </a:xfrm>
          <a:prstGeom prst="rect">
            <a:avLst/>
          </a:prstGeom>
          <a:noFill/>
        </p:spPr>
        <p:txBody>
          <a:bodyPr wrap="square" rtlCol="0">
            <a:spAutoFit/>
          </a:bodyPr>
          <a:lstStyle/>
          <a:p>
            <a:r>
              <a:rPr lang="en-US" b="1" dirty="0"/>
              <a:t>Does my parent need one? </a:t>
            </a:r>
            <a:r>
              <a:rPr lang="en-US" dirty="0"/>
              <a:t>- If you are a dependent student, then your parent will need an FSA ID in order to sign your FAFSA electronically</a:t>
            </a:r>
            <a:r>
              <a:rPr lang="en-US" dirty="0" smtClean="0"/>
              <a:t>.</a:t>
            </a:r>
          </a:p>
          <a:p>
            <a:endParaRPr lang="en-US" dirty="0"/>
          </a:p>
          <a:p>
            <a:r>
              <a:rPr lang="en-US" b="1" dirty="0" smtClean="0"/>
              <a:t>IMPORTANT:</a:t>
            </a:r>
          </a:p>
          <a:p>
            <a:pPr marL="742950" lvl="1" indent="-285750">
              <a:buFont typeface="Arial" panose="020B0604020202020204" pitchFamily="34" charset="0"/>
              <a:buChar char="•"/>
            </a:pPr>
            <a:r>
              <a:rPr lang="en-US" dirty="0" smtClean="0"/>
              <a:t>You and your parent must have different FSA IDs.</a:t>
            </a:r>
          </a:p>
          <a:p>
            <a:pPr marL="742950" lvl="1" indent="-285750">
              <a:buFont typeface="Arial" panose="020B0604020202020204" pitchFamily="34" charset="0"/>
              <a:buChar char="•"/>
            </a:pPr>
            <a:r>
              <a:rPr lang="en-US" dirty="0" smtClean="0"/>
              <a:t>You must create your own!</a:t>
            </a:r>
          </a:p>
          <a:p>
            <a:pPr marL="742950" lvl="1" indent="-285750">
              <a:buFont typeface="Arial" panose="020B0604020202020204" pitchFamily="34" charset="0"/>
              <a:buChar char="•"/>
            </a:pPr>
            <a:r>
              <a:rPr lang="en-US" dirty="0" smtClean="0"/>
              <a:t>Your parent must create ONLY their own!</a:t>
            </a:r>
          </a:p>
          <a:p>
            <a:pPr marL="742950" lvl="1" indent="-285750">
              <a:buFont typeface="Arial" panose="020B0604020202020204" pitchFamily="34" charset="0"/>
              <a:buChar char="•"/>
            </a:pPr>
            <a:r>
              <a:rPr lang="en-US" dirty="0" smtClean="0"/>
              <a:t>You must use separate e-mails (you must each use your own e-mail address, two IDs cannot be under the same e-mail address).</a:t>
            </a:r>
            <a:endParaRPr lang="en-US" dirty="0"/>
          </a:p>
          <a:p>
            <a:endParaRPr lang="en-US" b="1" dirty="0"/>
          </a:p>
        </p:txBody>
      </p:sp>
      <p:sp>
        <p:nvSpPr>
          <p:cNvPr id="2" name="TextBox 1"/>
          <p:cNvSpPr txBox="1"/>
          <p:nvPr/>
        </p:nvSpPr>
        <p:spPr>
          <a:xfrm>
            <a:off x="6229350" y="6826604"/>
            <a:ext cx="6318281" cy="338554"/>
          </a:xfrm>
          <a:prstGeom prst="rect">
            <a:avLst/>
          </a:prstGeom>
          <a:noFill/>
        </p:spPr>
        <p:txBody>
          <a:bodyPr wrap="square" rtlCol="0">
            <a:spAutoFit/>
          </a:bodyPr>
          <a:lstStyle/>
          <a:p>
            <a:r>
              <a:rPr lang="en-US" sz="800" dirty="0" smtClean="0"/>
              <a:t>retrieved </a:t>
            </a:r>
            <a:r>
              <a:rPr lang="en-US" sz="800" dirty="0"/>
              <a:t>from: https://</a:t>
            </a:r>
            <a:r>
              <a:rPr lang="en-US" sz="800" dirty="0" smtClean="0"/>
              <a:t>www.walldevil.com/7214-blo0p-flash-superhero-minimalistic-red-background-superheroes.html</a:t>
            </a:r>
            <a:endParaRPr lang="en-US" sz="800" dirty="0"/>
          </a:p>
          <a:p>
            <a:endParaRPr lang="en-US" sz="800" dirty="0"/>
          </a:p>
        </p:txBody>
      </p:sp>
      <p:sp>
        <p:nvSpPr>
          <p:cNvPr id="7" name="Slide Number Placeholder 6"/>
          <p:cNvSpPr>
            <a:spLocks noGrp="1"/>
          </p:cNvSpPr>
          <p:nvPr>
            <p:ph type="sldNum" sz="quarter" idx="12"/>
          </p:nvPr>
        </p:nvSpPr>
        <p:spPr>
          <a:xfrm>
            <a:off x="10921473" y="-352620"/>
            <a:ext cx="1142245" cy="669925"/>
          </a:xfrm>
        </p:spPr>
        <p:txBody>
          <a:bodyPr/>
          <a:lstStyle/>
          <a:p>
            <a:fld id="{D57F1E4F-1CFF-5643-939E-02111984F565}" type="slidenum">
              <a:rPr lang="en-US" sz="1200" smtClean="0">
                <a:solidFill>
                  <a:schemeClr val="tx1"/>
                </a:solidFill>
              </a:rPr>
              <a:t>3</a:t>
            </a:fld>
            <a:endParaRPr lang="en-US" sz="1200" dirty="0">
              <a:solidFill>
                <a:schemeClr val="tx1"/>
              </a:solidFill>
            </a:endParaRPr>
          </a:p>
        </p:txBody>
      </p:sp>
    </p:spTree>
    <p:extLst>
      <p:ext uri="{BB962C8B-B14F-4D97-AF65-F5344CB8AC3E}">
        <p14:creationId xmlns:p14="http://schemas.microsoft.com/office/powerpoint/2010/main" val="22585216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10820400" y="-209550"/>
            <a:ext cx="1142245" cy="669925"/>
          </a:xfrm>
        </p:spPr>
        <p:txBody>
          <a:bodyPr/>
          <a:lstStyle/>
          <a:p>
            <a:fld id="{D57F1E4F-1CFF-5643-939E-02111984F565}" type="slidenum">
              <a:rPr lang="en-US" sz="1200" smtClean="0"/>
              <a:t>30</a:t>
            </a:fld>
            <a:endParaRPr lang="en-US" sz="1200" dirty="0"/>
          </a:p>
        </p:txBody>
      </p:sp>
      <p:pic>
        <p:nvPicPr>
          <p:cNvPr id="1028" name="Picture 4" descr="http://cdn.paper4pc.com/images/wolverine-cartoon-wallpaper-1.jpg"/>
          <p:cNvPicPr>
            <a:picLocks noChangeAspect="1" noChangeArrowheads="1"/>
          </p:cNvPicPr>
          <p:nvPr/>
        </p:nvPicPr>
        <p:blipFill rotWithShape="1">
          <a:blip r:embed="rId2">
            <a:extLst>
              <a:ext uri="{28A0092B-C50C-407E-A947-70E740481C1C}">
                <a14:useLocalDpi xmlns:a14="http://schemas.microsoft.com/office/drawing/2010/main" val="0"/>
              </a:ext>
            </a:extLst>
          </a:blip>
          <a:srcRect l="35440" b="2638"/>
          <a:stretch/>
        </p:blipFill>
        <p:spPr bwMode="auto">
          <a:xfrm>
            <a:off x="3676650" y="0"/>
            <a:ext cx="4705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1290"/>
            <a:ext cx="3219450" cy="707886"/>
          </a:xfrm>
          <a:prstGeom prst="rect">
            <a:avLst/>
          </a:prstGeom>
          <a:noFill/>
        </p:spPr>
        <p:txBody>
          <a:bodyPr wrap="square" lIns="91440" tIns="45720" rIns="91440" bIns="45720">
            <a:spAutoFit/>
          </a:bodyPr>
          <a:lstStyle/>
          <a:p>
            <a:pPr algn="ctr"/>
            <a:r>
              <a:rPr lang="en-US" sz="4000" b="1" cap="none" spc="0" dirty="0" smtClean="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Showcard Gothic" panose="04020904020102020604" pitchFamily="82" charset="0"/>
              </a:rPr>
              <a:t>resources</a:t>
            </a:r>
            <a:endParaRPr lang="en-US" sz="4000" b="1" cap="none" spc="0"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endParaRPr>
          </a:p>
        </p:txBody>
      </p:sp>
      <p:sp>
        <p:nvSpPr>
          <p:cNvPr id="7" name="Rectangle 6"/>
          <p:cNvSpPr/>
          <p:nvPr/>
        </p:nvSpPr>
        <p:spPr>
          <a:xfrm>
            <a:off x="8286750" y="0"/>
            <a:ext cx="3219450" cy="707886"/>
          </a:xfrm>
          <a:prstGeom prst="rect">
            <a:avLst/>
          </a:prstGeom>
          <a:noFill/>
        </p:spPr>
        <p:txBody>
          <a:bodyPr wrap="square" lIns="91440" tIns="45720" rIns="91440" bIns="45720">
            <a:spAutoFit/>
          </a:bodyPr>
          <a:lstStyle/>
          <a:p>
            <a:pPr algn="ctr"/>
            <a:r>
              <a:rPr lang="en-US" sz="4000" b="1" cap="none" spc="0" dirty="0" smtClean="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latin typeface="Showcard Gothic" panose="04020904020102020604" pitchFamily="82" charset="0"/>
              </a:rPr>
              <a:t>continued</a:t>
            </a:r>
            <a:endParaRPr lang="en-US" sz="4000" b="1" cap="none" spc="0" dirty="0">
              <a:ln w="9525">
                <a:solidFill>
                  <a:schemeClr val="bg1"/>
                </a:solidFill>
                <a:prstDash val="solid"/>
              </a:ln>
              <a:solidFill>
                <a:schemeClr val="bg1"/>
              </a:solidFill>
              <a:effectLst>
                <a:outerShdw blurRad="12700" dist="38100" dir="2700000" algn="tl" rotWithShape="0">
                  <a:schemeClr val="accent5">
                    <a:lumMod val="60000"/>
                    <a:lumOff val="40000"/>
                  </a:schemeClr>
                </a:outerShdw>
              </a:effectLst>
            </a:endParaRPr>
          </a:p>
        </p:txBody>
      </p:sp>
      <p:sp>
        <p:nvSpPr>
          <p:cNvPr id="8" name="TextBox 7"/>
          <p:cNvSpPr txBox="1"/>
          <p:nvPr/>
        </p:nvSpPr>
        <p:spPr>
          <a:xfrm>
            <a:off x="0" y="1397675"/>
            <a:ext cx="4324350" cy="2031325"/>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solidFill>
                  <a:schemeClr val="bg1"/>
                </a:solidFill>
                <a:latin typeface="+mj-lt"/>
              </a:rPr>
              <a:t>April 2016 – FSA will share </a:t>
            </a:r>
          </a:p>
          <a:p>
            <a:r>
              <a:rPr lang="en-US" dirty="0" smtClean="0">
                <a:solidFill>
                  <a:schemeClr val="bg1"/>
                </a:solidFill>
                <a:latin typeface="+mj-lt"/>
              </a:rPr>
              <a:t>    17-18 FAFSA materials via </a:t>
            </a:r>
          </a:p>
          <a:p>
            <a:r>
              <a:rPr lang="en-US" dirty="0" smtClean="0">
                <a:solidFill>
                  <a:schemeClr val="bg1"/>
                </a:solidFill>
                <a:latin typeface="+mj-lt"/>
              </a:rPr>
              <a:t>    Financial Aid Toolkit-</a:t>
            </a:r>
          </a:p>
          <a:p>
            <a:r>
              <a:rPr lang="en-US" dirty="0" smtClean="0">
                <a:solidFill>
                  <a:schemeClr val="bg1"/>
                </a:solidFill>
                <a:latin typeface="+mj-lt"/>
                <a:hlinkClick r:id="rId3"/>
              </a:rPr>
              <a:t>www.financialaidtoolkit.ed.gov</a:t>
            </a:r>
            <a:endParaRPr lang="en-US" dirty="0">
              <a:solidFill>
                <a:schemeClr val="bg1"/>
              </a:solidFill>
              <a:latin typeface="+mj-lt"/>
            </a:endParaRPr>
          </a:p>
          <a:p>
            <a:r>
              <a:rPr lang="en-US" dirty="0" smtClean="0">
                <a:solidFill>
                  <a:schemeClr val="bg1"/>
                </a:solidFill>
                <a:latin typeface="+mj-lt"/>
              </a:rPr>
              <a:t>  -Updated Videos</a:t>
            </a:r>
          </a:p>
          <a:p>
            <a:r>
              <a:rPr lang="en-US" dirty="0" smtClean="0">
                <a:solidFill>
                  <a:schemeClr val="bg1"/>
                </a:solidFill>
                <a:latin typeface="+mj-lt"/>
              </a:rPr>
              <a:t>  -Updated Publications</a:t>
            </a:r>
          </a:p>
          <a:p>
            <a:r>
              <a:rPr lang="en-US" dirty="0" smtClean="0">
                <a:solidFill>
                  <a:schemeClr val="bg1"/>
                </a:solidFill>
                <a:latin typeface="+mj-lt"/>
              </a:rPr>
              <a:t>  -Social Media Information</a:t>
            </a:r>
          </a:p>
        </p:txBody>
      </p:sp>
      <p:sp>
        <p:nvSpPr>
          <p:cNvPr id="9" name="Rectangle 8"/>
          <p:cNvSpPr/>
          <p:nvPr/>
        </p:nvSpPr>
        <p:spPr>
          <a:xfrm>
            <a:off x="0" y="3991495"/>
            <a:ext cx="3779115" cy="1200329"/>
          </a:xfrm>
          <a:prstGeom prst="rect">
            <a:avLst/>
          </a:prstGeom>
        </p:spPr>
        <p:txBody>
          <a:bodyPr wrap="square">
            <a:spAutoFit/>
          </a:bodyPr>
          <a:lstStyle/>
          <a:p>
            <a:pPr marL="285750" indent="-285750">
              <a:buFont typeface="Wingdings" panose="05000000000000000000" pitchFamily="2" charset="2"/>
              <a:buChar char="§"/>
            </a:pPr>
            <a:r>
              <a:rPr lang="en-US" dirty="0">
                <a:solidFill>
                  <a:schemeClr val="bg1"/>
                </a:solidFill>
              </a:rPr>
              <a:t>Mid-August 2016 – FSA will </a:t>
            </a:r>
            <a:endParaRPr lang="en-US" dirty="0" smtClean="0">
              <a:solidFill>
                <a:schemeClr val="bg1"/>
              </a:solidFill>
            </a:endParaRPr>
          </a:p>
          <a:p>
            <a:r>
              <a:rPr lang="en-US" dirty="0" smtClean="0">
                <a:solidFill>
                  <a:schemeClr val="bg1"/>
                </a:solidFill>
              </a:rPr>
              <a:t>    launch </a:t>
            </a:r>
            <a:r>
              <a:rPr lang="en-US" dirty="0">
                <a:solidFill>
                  <a:schemeClr val="bg1"/>
                </a:solidFill>
              </a:rPr>
              <a:t>17-18 </a:t>
            </a:r>
            <a:r>
              <a:rPr lang="en-US" dirty="0" smtClean="0">
                <a:solidFill>
                  <a:schemeClr val="bg1"/>
                </a:solidFill>
              </a:rPr>
              <a:t>FAFSA</a:t>
            </a:r>
          </a:p>
          <a:p>
            <a:r>
              <a:rPr lang="en-US" dirty="0">
                <a:solidFill>
                  <a:schemeClr val="bg1"/>
                </a:solidFill>
              </a:rPr>
              <a:t> </a:t>
            </a:r>
            <a:r>
              <a:rPr lang="en-US" dirty="0" smtClean="0">
                <a:solidFill>
                  <a:schemeClr val="bg1"/>
                </a:solidFill>
              </a:rPr>
              <a:t>   Integrated Communications </a:t>
            </a:r>
          </a:p>
          <a:p>
            <a:r>
              <a:rPr lang="en-US" dirty="0">
                <a:solidFill>
                  <a:schemeClr val="bg1"/>
                </a:solidFill>
              </a:rPr>
              <a:t> </a:t>
            </a:r>
            <a:r>
              <a:rPr lang="en-US" dirty="0" smtClean="0">
                <a:solidFill>
                  <a:schemeClr val="bg1"/>
                </a:solidFill>
              </a:rPr>
              <a:t>   Campaign                       </a:t>
            </a:r>
            <a:endParaRPr lang="en-US" dirty="0">
              <a:solidFill>
                <a:schemeClr val="bg1"/>
              </a:solidFill>
            </a:endParaRPr>
          </a:p>
        </p:txBody>
      </p:sp>
      <p:sp>
        <p:nvSpPr>
          <p:cNvPr id="10" name="TextBox 9"/>
          <p:cNvSpPr txBox="1"/>
          <p:nvPr/>
        </p:nvSpPr>
        <p:spPr>
          <a:xfrm>
            <a:off x="8530628" y="1397675"/>
            <a:ext cx="2975572" cy="3693319"/>
          </a:xfrm>
          <a:prstGeom prst="rect">
            <a:avLst/>
          </a:prstGeom>
          <a:noFill/>
        </p:spPr>
        <p:txBody>
          <a:bodyPr wrap="square" rtlCol="0">
            <a:spAutoFit/>
          </a:bodyPr>
          <a:lstStyle/>
          <a:p>
            <a:pPr marL="285750" indent="-285750">
              <a:buFont typeface="Wingdings" panose="05000000000000000000" pitchFamily="2" charset="2"/>
              <a:buChar char="§"/>
            </a:pPr>
            <a:r>
              <a:rPr lang="en-US" dirty="0" smtClean="0">
                <a:solidFill>
                  <a:schemeClr val="bg1"/>
                </a:solidFill>
                <a:latin typeface="+mj-lt"/>
              </a:rPr>
              <a:t>Outreach to students and parents  (social media, in-person events, webinars)</a:t>
            </a:r>
          </a:p>
          <a:p>
            <a:endParaRPr lang="en-US" dirty="0">
              <a:solidFill>
                <a:schemeClr val="bg1"/>
              </a:solidFill>
              <a:latin typeface="+mj-lt"/>
            </a:endParaRPr>
          </a:p>
          <a:p>
            <a:pPr marL="285750" indent="-285750">
              <a:buFont typeface="Wingdings" panose="05000000000000000000" pitchFamily="2" charset="2"/>
              <a:buChar char="§"/>
            </a:pPr>
            <a:r>
              <a:rPr lang="en-US" dirty="0" smtClean="0">
                <a:solidFill>
                  <a:schemeClr val="bg1"/>
                </a:solidFill>
                <a:latin typeface="+mj-lt"/>
              </a:rPr>
              <a:t>StudentAid.gov will include updated information</a:t>
            </a:r>
          </a:p>
          <a:p>
            <a:endParaRPr lang="en-US" dirty="0">
              <a:solidFill>
                <a:schemeClr val="bg1"/>
              </a:solidFill>
              <a:latin typeface="+mj-lt"/>
            </a:endParaRPr>
          </a:p>
          <a:p>
            <a:pPr marL="285750" indent="-285750">
              <a:buFont typeface="Wingdings" panose="05000000000000000000" pitchFamily="2" charset="2"/>
              <a:buChar char="§"/>
            </a:pPr>
            <a:r>
              <a:rPr lang="en-US" dirty="0" smtClean="0">
                <a:solidFill>
                  <a:schemeClr val="bg1"/>
                </a:solidFill>
                <a:latin typeface="+mj-lt"/>
              </a:rPr>
              <a:t>Partnership with schools, states, etc. to share message with students and parents</a:t>
            </a:r>
          </a:p>
        </p:txBody>
      </p:sp>
      <p:sp>
        <p:nvSpPr>
          <p:cNvPr id="4" name="TextBox 3"/>
          <p:cNvSpPr txBox="1"/>
          <p:nvPr/>
        </p:nvSpPr>
        <p:spPr>
          <a:xfrm>
            <a:off x="3676650" y="6642556"/>
            <a:ext cx="5000625" cy="215444"/>
          </a:xfrm>
          <a:prstGeom prst="rect">
            <a:avLst/>
          </a:prstGeom>
          <a:noFill/>
        </p:spPr>
        <p:txBody>
          <a:bodyPr wrap="square" rtlCol="0">
            <a:spAutoFit/>
          </a:bodyPr>
          <a:lstStyle/>
          <a:p>
            <a:r>
              <a:rPr lang="en-US" sz="800" dirty="0"/>
              <a:t>Retrieved from http://paper4pc.com/cartoons/4/</a:t>
            </a:r>
          </a:p>
        </p:txBody>
      </p:sp>
    </p:spTree>
    <p:extLst>
      <p:ext uri="{BB962C8B-B14F-4D97-AF65-F5344CB8AC3E}">
        <p14:creationId xmlns:p14="http://schemas.microsoft.com/office/powerpoint/2010/main" val="21811746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76325" y="219075"/>
            <a:ext cx="9286875" cy="769441"/>
          </a:xfrm>
          <a:prstGeom prst="rect">
            <a:avLst/>
          </a:prstGeom>
          <a:noFill/>
        </p:spPr>
        <p:txBody>
          <a:bodyPr wrap="square" rtlCol="0">
            <a:spAutoFit/>
          </a:bodyPr>
          <a:lstStyle/>
          <a:p>
            <a:pPr algn="ctr"/>
            <a:r>
              <a:rPr lang="en-US" sz="4400" dirty="0" smtClean="0">
                <a:latin typeface="Showcard Gothic" panose="04020904020102020604" pitchFamily="82" charset="0"/>
              </a:rPr>
              <a:t>Resource References</a:t>
            </a:r>
            <a:endParaRPr lang="en-US" sz="4400" dirty="0">
              <a:latin typeface="Showcard Gothic" panose="04020904020102020604" pitchFamily="82" charset="0"/>
            </a:endParaRPr>
          </a:p>
        </p:txBody>
      </p:sp>
      <p:sp>
        <p:nvSpPr>
          <p:cNvPr id="5" name="TextBox 4"/>
          <p:cNvSpPr txBox="1"/>
          <p:nvPr/>
        </p:nvSpPr>
        <p:spPr>
          <a:xfrm>
            <a:off x="257175" y="988516"/>
            <a:ext cx="11572875" cy="6801862"/>
          </a:xfrm>
          <a:prstGeom prst="rect">
            <a:avLst/>
          </a:prstGeom>
          <a:noFill/>
        </p:spPr>
        <p:txBody>
          <a:bodyPr wrap="square" rtlCol="0">
            <a:spAutoFit/>
          </a:bodyPr>
          <a:lstStyle/>
          <a:p>
            <a:r>
              <a:rPr lang="en-US" sz="1400" dirty="0" smtClean="0"/>
              <a:t>Federal Application for Federal Student Aid (slide 3) – </a:t>
            </a:r>
            <a:r>
              <a:rPr lang="en-US" sz="1400" dirty="0" smtClean="0">
                <a:hlinkClick r:id="rId2"/>
              </a:rPr>
              <a:t>www.fafsa.gov</a:t>
            </a:r>
            <a:r>
              <a:rPr lang="en-US" sz="1400" dirty="0" smtClean="0"/>
              <a:t> </a:t>
            </a:r>
          </a:p>
          <a:p>
            <a:endParaRPr lang="en-US" sz="1400" dirty="0" smtClean="0"/>
          </a:p>
          <a:p>
            <a:r>
              <a:rPr lang="en-US" sz="1400" dirty="0" smtClean="0"/>
              <a:t>FSA ID Website (slide 4) – </a:t>
            </a:r>
            <a:r>
              <a:rPr lang="en-US" sz="1400" dirty="0" smtClean="0">
                <a:hlinkClick r:id="rId3"/>
              </a:rPr>
              <a:t>www.fsaid.ed.gov</a:t>
            </a:r>
            <a:r>
              <a:rPr lang="en-US" sz="1400" dirty="0" smtClean="0"/>
              <a:t> </a:t>
            </a:r>
          </a:p>
          <a:p>
            <a:endParaRPr lang="en-US" sz="1400" dirty="0" smtClean="0"/>
          </a:p>
          <a:p>
            <a:r>
              <a:rPr lang="en-US" sz="1400" dirty="0" smtClean="0"/>
              <a:t>Social Security Administration Information (slide 8) – </a:t>
            </a:r>
            <a:r>
              <a:rPr lang="en-US" sz="1400" dirty="0" smtClean="0">
                <a:hlinkClick r:id="rId4"/>
              </a:rPr>
              <a:t>www.ssa.gov</a:t>
            </a:r>
            <a:endParaRPr lang="en-US" sz="1400" dirty="0" smtClean="0"/>
          </a:p>
          <a:p>
            <a:endParaRPr lang="en-US" sz="1400" dirty="0" smtClean="0"/>
          </a:p>
          <a:p>
            <a:r>
              <a:rPr lang="en-US" sz="1400" dirty="0" smtClean="0"/>
              <a:t>FAFSA Help (slides 9) - </a:t>
            </a:r>
            <a:r>
              <a:rPr lang="en-US" sz="1400" dirty="0">
                <a:hlinkClick r:id="rId5"/>
              </a:rPr>
              <a:t>https://</a:t>
            </a:r>
            <a:r>
              <a:rPr lang="en-US" sz="1400" dirty="0" smtClean="0">
                <a:hlinkClick r:id="rId5"/>
              </a:rPr>
              <a:t>fafsa.ed.gov/help.htm</a:t>
            </a:r>
            <a:r>
              <a:rPr lang="en-US" sz="1400" dirty="0" smtClean="0"/>
              <a:t> </a:t>
            </a:r>
          </a:p>
          <a:p>
            <a:endParaRPr lang="en-US" sz="1400" dirty="0" smtClean="0"/>
          </a:p>
          <a:p>
            <a:r>
              <a:rPr lang="en-US" sz="1400" dirty="0" smtClean="0"/>
              <a:t>Financial Aid Toolkit (slides 9 &amp; 15) - </a:t>
            </a:r>
            <a:r>
              <a:rPr lang="en-US" sz="1400" dirty="0">
                <a:hlinkClick r:id="rId6"/>
              </a:rPr>
              <a:t>http://</a:t>
            </a:r>
            <a:r>
              <a:rPr lang="en-US" sz="1400" dirty="0" smtClean="0">
                <a:hlinkClick r:id="rId6"/>
              </a:rPr>
              <a:t>www.financialaidtoolkit.ed.gov/tk/search#YourSearchResults</a:t>
            </a:r>
            <a:endParaRPr lang="en-US" sz="1400" dirty="0" smtClean="0"/>
          </a:p>
          <a:p>
            <a:endParaRPr lang="en-US" sz="1400" dirty="0" smtClean="0"/>
          </a:p>
          <a:p>
            <a:r>
              <a:rPr lang="en-US" sz="1400" dirty="0" smtClean="0"/>
              <a:t>President </a:t>
            </a:r>
            <a:r>
              <a:rPr lang="en-US" sz="1400" dirty="0"/>
              <a:t>Obama: Feds to Allow Use of Prior-Prior Year Income Data on the FAFSA Starting in 2017-18 School </a:t>
            </a:r>
            <a:r>
              <a:rPr lang="en-US" sz="1400" dirty="0" smtClean="0"/>
              <a:t>Year </a:t>
            </a:r>
            <a:r>
              <a:rPr lang="en-US" sz="1400" dirty="0"/>
              <a:t>(slide </a:t>
            </a:r>
            <a:r>
              <a:rPr lang="en-US" sz="1400" dirty="0" smtClean="0"/>
              <a:t>12) </a:t>
            </a:r>
            <a:r>
              <a:rPr lang="en-US" sz="1400" dirty="0"/>
              <a:t>- </a:t>
            </a:r>
            <a:r>
              <a:rPr lang="en-US" sz="1400" dirty="0">
                <a:hlinkClick r:id="rId7"/>
              </a:rPr>
              <a:t>https://</a:t>
            </a:r>
            <a:r>
              <a:rPr lang="en-US" sz="1400" dirty="0" smtClean="0">
                <a:hlinkClick r:id="rId7"/>
              </a:rPr>
              <a:t>www.nasfaa.org/ppy_nasfaa_press_release</a:t>
            </a:r>
            <a:r>
              <a:rPr lang="en-US" sz="1400" dirty="0" smtClean="0"/>
              <a:t> </a:t>
            </a:r>
          </a:p>
          <a:p>
            <a:endParaRPr lang="en-US" sz="1400" dirty="0" smtClean="0"/>
          </a:p>
          <a:p>
            <a:r>
              <a:rPr lang="en-US" sz="1400" dirty="0" smtClean="0"/>
              <a:t>Early FAFSA Electronic Announcement #1 – President’s Announcement of FAFSA Filing Changes </a:t>
            </a:r>
            <a:r>
              <a:rPr lang="en-US" sz="1400" dirty="0"/>
              <a:t>(</a:t>
            </a:r>
            <a:r>
              <a:rPr lang="en-US" sz="1400" dirty="0" smtClean="0"/>
              <a:t>slide 15) </a:t>
            </a:r>
            <a:r>
              <a:rPr lang="en-US" sz="1400" dirty="0"/>
              <a:t>- </a:t>
            </a:r>
            <a:r>
              <a:rPr lang="en-US" sz="1400" dirty="0">
                <a:hlinkClick r:id="rId8"/>
              </a:rPr>
              <a:t>https://</a:t>
            </a:r>
            <a:r>
              <a:rPr lang="en-US" sz="1400" dirty="0" smtClean="0">
                <a:hlinkClick r:id="rId8"/>
              </a:rPr>
              <a:t>ifap.ed.gov/eannouncements/091415PresidentAnnounceFAFSAFilingChanges.html</a:t>
            </a:r>
            <a:r>
              <a:rPr lang="en-US" sz="1400" dirty="0" smtClean="0"/>
              <a:t> </a:t>
            </a:r>
          </a:p>
          <a:p>
            <a:endParaRPr lang="en-US" sz="1400" dirty="0"/>
          </a:p>
          <a:p>
            <a:r>
              <a:rPr lang="en-US" sz="1400" dirty="0" smtClean="0"/>
              <a:t>Early FAFSA Electronic Announcement #2 – Preparing for 2017-2018 Early FAFSA and Prior-Prior Year </a:t>
            </a:r>
          </a:p>
          <a:p>
            <a:r>
              <a:rPr lang="en-US" sz="1400" dirty="0"/>
              <a:t>(slide </a:t>
            </a:r>
            <a:r>
              <a:rPr lang="en-US" sz="1400" dirty="0" smtClean="0"/>
              <a:t>15) </a:t>
            </a:r>
            <a:r>
              <a:rPr lang="en-US" sz="1400" dirty="0"/>
              <a:t>- </a:t>
            </a:r>
            <a:r>
              <a:rPr lang="en-US" sz="1400" dirty="0">
                <a:hlinkClick r:id="rId9"/>
              </a:rPr>
              <a:t>https://</a:t>
            </a:r>
            <a:r>
              <a:rPr lang="en-US" sz="1400" dirty="0" smtClean="0">
                <a:hlinkClick r:id="rId9"/>
              </a:rPr>
              <a:t>ifap.ed.gov/eannouncements/021816EarlyFAFSAEA2andPriorPriorYear.html</a:t>
            </a:r>
            <a:r>
              <a:rPr lang="en-US" sz="1400" dirty="0" smtClean="0"/>
              <a:t> </a:t>
            </a:r>
          </a:p>
          <a:p>
            <a:endParaRPr lang="en-US" sz="1400" dirty="0" smtClean="0"/>
          </a:p>
          <a:p>
            <a:r>
              <a:rPr lang="en-US" sz="1400" dirty="0" smtClean="0"/>
              <a:t>Prior-Prior Year Updated Information (slide 15) – </a:t>
            </a:r>
            <a:r>
              <a:rPr lang="en-US" sz="1400" dirty="0" smtClean="0">
                <a:hlinkClick r:id="rId10"/>
              </a:rPr>
              <a:t>www.studentaid.gov</a:t>
            </a:r>
            <a:r>
              <a:rPr lang="en-US" sz="1400" dirty="0" smtClean="0"/>
              <a:t> </a:t>
            </a:r>
          </a:p>
          <a:p>
            <a:endParaRPr lang="en-US" sz="1400" dirty="0"/>
          </a:p>
          <a:p>
            <a:r>
              <a:rPr lang="en-US" sz="1400" dirty="0" smtClean="0"/>
              <a:t>GEN-16-03 Dear Colleague Letter PJ and PPY </a:t>
            </a:r>
            <a:r>
              <a:rPr lang="en-US" sz="1400" dirty="0"/>
              <a:t>(slide   ) - </a:t>
            </a:r>
            <a:r>
              <a:rPr lang="en-US" sz="1400" dirty="0">
                <a:hlinkClick r:id="rId11"/>
              </a:rPr>
              <a:t>https://</a:t>
            </a:r>
            <a:r>
              <a:rPr lang="en-US" sz="1400" dirty="0" smtClean="0">
                <a:hlinkClick r:id="rId11"/>
              </a:rPr>
              <a:t>ifap.ed.gov/dpcletters/GEN1603.html</a:t>
            </a:r>
            <a:r>
              <a:rPr lang="en-US" sz="1400" dirty="0" smtClean="0"/>
              <a:t> </a:t>
            </a:r>
          </a:p>
          <a:p>
            <a:endParaRPr lang="en-US" sz="1400" dirty="0"/>
          </a:p>
          <a:p>
            <a:r>
              <a:rPr lang="en-US" sz="1400" dirty="0" smtClean="0"/>
              <a:t>FSA ID Website Awareness examples (slide   ) - </a:t>
            </a:r>
            <a:r>
              <a:rPr lang="en-US" sz="1400" u="sng" dirty="0" smtClean="0">
                <a:hlinkClick r:id="rId12"/>
              </a:rPr>
              <a:t>www.carroll.edu/finaid/fafsa.cc</a:t>
            </a:r>
            <a:r>
              <a:rPr lang="en-US" sz="1400" u="sng" dirty="0" smtClean="0"/>
              <a:t> </a:t>
            </a:r>
          </a:p>
          <a:p>
            <a:endParaRPr lang="en-US" sz="1400" u="sng" dirty="0"/>
          </a:p>
          <a:p>
            <a:r>
              <a:rPr lang="en-US" sz="1400" dirty="0" smtClean="0"/>
              <a:t>Professional Judgment definition </a:t>
            </a:r>
            <a:r>
              <a:rPr lang="en-US" sz="1400" dirty="0"/>
              <a:t>(slide   ) - </a:t>
            </a:r>
            <a:r>
              <a:rPr lang="en-US" sz="1400" dirty="0">
                <a:hlinkClick r:id="rId13"/>
              </a:rPr>
              <a:t>https://</a:t>
            </a:r>
            <a:r>
              <a:rPr lang="en-US" sz="1400" dirty="0" smtClean="0">
                <a:hlinkClick r:id="rId13"/>
              </a:rPr>
              <a:t>www.ifap.ed.gov/fsahandbook/attachments/1516FSAHbkActiveIndexMaster.pdf</a:t>
            </a:r>
            <a:r>
              <a:rPr lang="en-US" sz="1400" dirty="0" smtClean="0"/>
              <a:t> </a:t>
            </a:r>
          </a:p>
          <a:p>
            <a:endParaRPr lang="en-US" dirty="0"/>
          </a:p>
          <a:p>
            <a:endParaRPr lang="en-US" dirty="0"/>
          </a:p>
          <a:p>
            <a:r>
              <a:rPr lang="en-US" dirty="0" smtClean="0"/>
              <a:t> </a:t>
            </a:r>
            <a:endParaRPr lang="en-US" dirty="0"/>
          </a:p>
          <a:p>
            <a:r>
              <a:rPr lang="en-US" dirty="0" smtClean="0"/>
              <a:t>  </a:t>
            </a:r>
            <a:endParaRPr lang="en-US" dirty="0"/>
          </a:p>
        </p:txBody>
      </p:sp>
      <p:sp>
        <p:nvSpPr>
          <p:cNvPr id="3" name="Slide Number Placeholder 2"/>
          <p:cNvSpPr>
            <a:spLocks noGrp="1"/>
          </p:cNvSpPr>
          <p:nvPr>
            <p:ph type="sldNum" sz="quarter" idx="12"/>
          </p:nvPr>
        </p:nvSpPr>
        <p:spPr>
          <a:xfrm>
            <a:off x="10944225" y="-241300"/>
            <a:ext cx="1142245" cy="669925"/>
          </a:xfrm>
        </p:spPr>
        <p:txBody>
          <a:bodyPr/>
          <a:lstStyle/>
          <a:p>
            <a:fld id="{D57F1E4F-1CFF-5643-939E-02111984F565}" type="slidenum">
              <a:rPr lang="en-US" sz="1200" smtClean="0"/>
              <a:t>31</a:t>
            </a:fld>
            <a:endParaRPr lang="en-US" sz="1200" dirty="0"/>
          </a:p>
        </p:txBody>
      </p:sp>
    </p:spTree>
    <p:extLst>
      <p:ext uri="{BB962C8B-B14F-4D97-AF65-F5344CB8AC3E}">
        <p14:creationId xmlns:p14="http://schemas.microsoft.com/office/powerpoint/2010/main" val="808156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4032" y="162962"/>
            <a:ext cx="9098732" cy="646331"/>
          </a:xfrm>
          <a:prstGeom prst="rect">
            <a:avLst/>
          </a:prstGeom>
          <a:noFill/>
        </p:spPr>
        <p:txBody>
          <a:bodyPr wrap="square" rtlCol="0">
            <a:spAutoFit/>
          </a:bodyPr>
          <a:lstStyle/>
          <a:p>
            <a:r>
              <a:rPr lang="en-US" sz="3600" dirty="0" smtClean="0">
                <a:latin typeface="Showcard Gothic" panose="04020904020102020604" pitchFamily="82" charset="0"/>
              </a:rPr>
              <a:t>Superhero Works Cited:</a:t>
            </a:r>
          </a:p>
        </p:txBody>
      </p:sp>
      <p:sp>
        <p:nvSpPr>
          <p:cNvPr id="4" name="TextBox 3"/>
          <p:cNvSpPr txBox="1"/>
          <p:nvPr/>
        </p:nvSpPr>
        <p:spPr>
          <a:xfrm>
            <a:off x="497941" y="1095470"/>
            <a:ext cx="10891319" cy="5509200"/>
          </a:xfrm>
          <a:prstGeom prst="rect">
            <a:avLst/>
          </a:prstGeom>
          <a:noFill/>
        </p:spPr>
        <p:txBody>
          <a:bodyPr wrap="square" rtlCol="0">
            <a:spAutoFit/>
          </a:bodyPr>
          <a:lstStyle/>
          <a:p>
            <a:r>
              <a:rPr lang="en-US" sz="1100" dirty="0"/>
              <a:t>Superhero Background (Cover Slide) retrieved from: </a:t>
            </a:r>
            <a:r>
              <a:rPr lang="en-US" sz="1100" dirty="0">
                <a:hlinkClick r:id="rId4"/>
              </a:rPr>
              <a:t>http://faithsmessenger.com/super-heroes/</a:t>
            </a:r>
            <a:r>
              <a:rPr lang="en-US" sz="1100" dirty="0"/>
              <a:t> </a:t>
            </a:r>
          </a:p>
          <a:p>
            <a:r>
              <a:rPr lang="en-US" sz="1100" dirty="0"/>
              <a:t>Batman Theme clip (cover slide) retrieved from: </a:t>
            </a:r>
            <a:r>
              <a:rPr lang="en-US" sz="1100" dirty="0">
                <a:hlinkClick r:id="rId5"/>
              </a:rPr>
              <a:t>http://www.wavsource.com/tv/batman.htm</a:t>
            </a:r>
            <a:r>
              <a:rPr lang="en-US" sz="1100" dirty="0"/>
              <a:t> </a:t>
            </a:r>
          </a:p>
          <a:p>
            <a:r>
              <a:rPr lang="en-US" sz="1100" dirty="0" smtClean="0"/>
              <a:t>Captain </a:t>
            </a:r>
            <a:r>
              <a:rPr lang="en-US" sz="1100" dirty="0"/>
              <a:t>America (slide 2) retrieved from: </a:t>
            </a:r>
            <a:r>
              <a:rPr lang="en-US" sz="1100" dirty="0">
                <a:hlinkClick r:id="rId6"/>
              </a:rPr>
              <a:t>http://maditsmadfunny.wikia.com/wiki/Captain_America</a:t>
            </a:r>
            <a:r>
              <a:rPr lang="en-US" sz="1100" dirty="0"/>
              <a:t> </a:t>
            </a:r>
          </a:p>
          <a:p>
            <a:r>
              <a:rPr lang="en-US" sz="1100" dirty="0"/>
              <a:t>The Flash Backdrop (slide 3) retrieved from: </a:t>
            </a:r>
            <a:r>
              <a:rPr lang="en-US" sz="1100" dirty="0">
                <a:hlinkClick r:id="rId7"/>
              </a:rPr>
              <a:t>https://www.walldevil.com/7214-blo0p-flash-superhero-minimalistic-red-background-superheroes.html</a:t>
            </a:r>
            <a:r>
              <a:rPr lang="en-US" sz="1100" dirty="0"/>
              <a:t> </a:t>
            </a:r>
          </a:p>
          <a:p>
            <a:r>
              <a:rPr lang="en-US" sz="1100" dirty="0"/>
              <a:t>Robin wallpaper (slide 4) retrieved from: </a:t>
            </a:r>
            <a:r>
              <a:rPr lang="en-US" sz="1100" dirty="0">
                <a:hlinkClick r:id="rId8"/>
              </a:rPr>
              <a:t>http://www.duup.co.uk/x/b694c75fbd</a:t>
            </a:r>
            <a:r>
              <a:rPr lang="en-US" sz="1100" dirty="0"/>
              <a:t> </a:t>
            </a:r>
          </a:p>
          <a:p>
            <a:r>
              <a:rPr lang="en-US" sz="1100" dirty="0"/>
              <a:t>Cityscape Background (slide 5) retrieved from: </a:t>
            </a:r>
            <a:r>
              <a:rPr lang="en-US" sz="1100" dirty="0">
                <a:hlinkClick r:id="rId9"/>
              </a:rPr>
              <a:t>http://storagetopia.imation.com/en/storagehero/ </a:t>
            </a:r>
            <a:endParaRPr lang="en-US" sz="1100" dirty="0" smtClean="0"/>
          </a:p>
          <a:p>
            <a:r>
              <a:rPr lang="en-US" sz="1100" dirty="0"/>
              <a:t>Daredevil Wallpaper (slide 6) retrieved from: </a:t>
            </a:r>
            <a:r>
              <a:rPr lang="en-US" sz="1100" dirty="0">
                <a:hlinkClick r:id="rId10"/>
              </a:rPr>
              <a:t>http://www.wallpaperup.com/138213/DAREDEVIL_marvel_superhero_gq.html</a:t>
            </a:r>
            <a:r>
              <a:rPr lang="en-US" sz="1100" dirty="0"/>
              <a:t>  </a:t>
            </a:r>
          </a:p>
          <a:p>
            <a:r>
              <a:rPr lang="en-US" sz="1100" dirty="0" err="1"/>
              <a:t>Deadpool</a:t>
            </a:r>
            <a:r>
              <a:rPr lang="en-US" sz="1100" dirty="0"/>
              <a:t> Wallpaper (slide 7) retrieved from: </a:t>
            </a:r>
            <a:r>
              <a:rPr lang="en-US" sz="1100" dirty="0">
                <a:hlinkClick r:id="rId11"/>
              </a:rPr>
              <a:t>http://wallup.net/superhero-marvel-cinematic-universe-marvel-heroes-deadpool-blo0p/</a:t>
            </a:r>
            <a:r>
              <a:rPr lang="en-US" sz="1100" dirty="0"/>
              <a:t> </a:t>
            </a:r>
          </a:p>
          <a:p>
            <a:r>
              <a:rPr lang="en-US" sz="1100" dirty="0"/>
              <a:t>Green Lantern Wallpaper (slide 8) retrieved from: </a:t>
            </a:r>
            <a:r>
              <a:rPr lang="en-US" sz="1100" dirty="0">
                <a:hlinkClick r:id="rId12"/>
              </a:rPr>
              <a:t>http://www.wallconvert.com/converted/green-lantern-a-superhero-green-minimalism-231436.html</a:t>
            </a:r>
            <a:endParaRPr lang="en-US" sz="1100" dirty="0"/>
          </a:p>
          <a:p>
            <a:r>
              <a:rPr lang="en-US" sz="1100" dirty="0"/>
              <a:t>Hellboy Background (slide 9) retrieved from: </a:t>
            </a:r>
            <a:r>
              <a:rPr lang="en-US" sz="1100" dirty="0">
                <a:hlinkClick r:id="rId13"/>
              </a:rPr>
              <a:t>http://wallup.net/simple-background-superhero-comics-heroes-hellboy-dark-horse-blo0p-minimalism/</a:t>
            </a:r>
            <a:r>
              <a:rPr lang="en-US" sz="1100" dirty="0"/>
              <a:t> </a:t>
            </a:r>
          </a:p>
          <a:p>
            <a:r>
              <a:rPr lang="en-US" sz="1100" dirty="0"/>
              <a:t>Incredibles Logo (slide 10) retrieved from: </a:t>
            </a:r>
            <a:r>
              <a:rPr lang="en-US" sz="1100" dirty="0">
                <a:hlinkClick r:id="rId14"/>
              </a:rPr>
              <a:t>https://commons.wikimedia.org/wiki/File:Symbol_from_The_Incredibles_logo.svg</a:t>
            </a:r>
            <a:r>
              <a:rPr lang="en-US" sz="1100" dirty="0"/>
              <a:t> </a:t>
            </a:r>
          </a:p>
          <a:p>
            <a:r>
              <a:rPr lang="en-US" sz="1100" dirty="0" smtClean="0"/>
              <a:t>Superhero Background (slide 11</a:t>
            </a:r>
            <a:r>
              <a:rPr lang="en-US" sz="1100" dirty="0"/>
              <a:t>) retrieved from: </a:t>
            </a:r>
            <a:r>
              <a:rPr lang="en-US" sz="1100" dirty="0">
                <a:hlinkClick r:id="rId15"/>
              </a:rPr>
              <a:t>http://videohive.net/item/superhero-background-/</a:t>
            </a:r>
            <a:r>
              <a:rPr lang="en-US" sz="1100" dirty="0" smtClean="0">
                <a:hlinkClick r:id="rId15"/>
              </a:rPr>
              <a:t>7931081</a:t>
            </a:r>
            <a:r>
              <a:rPr lang="en-US" sz="1100" dirty="0" smtClean="0"/>
              <a:t> </a:t>
            </a:r>
            <a:endParaRPr lang="en-US" sz="1100" dirty="0"/>
          </a:p>
          <a:p>
            <a:r>
              <a:rPr lang="en-US" sz="1100" dirty="0" smtClean="0"/>
              <a:t>Wonder </a:t>
            </a:r>
            <a:r>
              <a:rPr lang="en-US" sz="1100" dirty="0"/>
              <a:t>Woman (slide </a:t>
            </a:r>
            <a:r>
              <a:rPr lang="en-US" sz="1100" dirty="0" smtClean="0"/>
              <a:t>12) </a:t>
            </a:r>
            <a:r>
              <a:rPr lang="en-US" sz="1100" dirty="0"/>
              <a:t>retrieved from: </a:t>
            </a:r>
            <a:r>
              <a:rPr lang="en-US" sz="1100" dirty="0">
                <a:hlinkClick r:id="rId16"/>
              </a:rPr>
              <a:t>http://cartoonfatness.wikia.com/wiki/Wonder_Woman</a:t>
            </a:r>
            <a:r>
              <a:rPr lang="en-US" sz="1100" dirty="0"/>
              <a:t> </a:t>
            </a:r>
            <a:endParaRPr lang="en-US" sz="1100" dirty="0" smtClean="0"/>
          </a:p>
          <a:p>
            <a:r>
              <a:rPr lang="en-US" sz="1100" dirty="0"/>
              <a:t>City Backdrop (slide </a:t>
            </a:r>
            <a:r>
              <a:rPr lang="en-US" sz="1100" dirty="0" smtClean="0"/>
              <a:t>13) </a:t>
            </a:r>
            <a:r>
              <a:rPr lang="en-US" sz="1100" dirty="0"/>
              <a:t>retrieved from: </a:t>
            </a:r>
            <a:r>
              <a:rPr lang="en-US" sz="1100" dirty="0">
                <a:hlinkClick r:id="rId17"/>
              </a:rPr>
              <a:t>https://www.pinterest.com/pin/509399407826137391/</a:t>
            </a:r>
            <a:r>
              <a:rPr lang="en-US" sz="1100" dirty="0"/>
              <a:t> </a:t>
            </a:r>
          </a:p>
          <a:p>
            <a:r>
              <a:rPr lang="en-US" sz="1100" dirty="0"/>
              <a:t>The Incredible Hulk (slide </a:t>
            </a:r>
            <a:r>
              <a:rPr lang="en-US" sz="1100" dirty="0" smtClean="0"/>
              <a:t>14) </a:t>
            </a:r>
            <a:r>
              <a:rPr lang="en-US" sz="1100" dirty="0"/>
              <a:t>retrieved from: </a:t>
            </a:r>
            <a:r>
              <a:rPr lang="en-US" sz="1100" dirty="0">
                <a:hlinkClick r:id="rId18"/>
              </a:rPr>
              <a:t>http://machsabre.deviantart.com/art/Hulk-337679078 </a:t>
            </a:r>
            <a:endParaRPr lang="en-US" sz="1100" dirty="0" smtClean="0"/>
          </a:p>
          <a:p>
            <a:r>
              <a:rPr lang="en-US" sz="1100" dirty="0"/>
              <a:t>Spiderman (slide </a:t>
            </a:r>
            <a:r>
              <a:rPr lang="en-US" sz="1100" dirty="0" smtClean="0"/>
              <a:t>15) </a:t>
            </a:r>
            <a:r>
              <a:rPr lang="en-US" sz="1100" dirty="0"/>
              <a:t>retrieved from: </a:t>
            </a:r>
            <a:r>
              <a:rPr lang="en-US" sz="1100" dirty="0">
                <a:hlinkClick r:id="rId19"/>
              </a:rPr>
              <a:t>http://marvel.com/news/movies/24758/sony_pictures_and_marvel_studios_find_their_spider-man_star_and_director </a:t>
            </a:r>
            <a:r>
              <a:rPr lang="en-US" sz="1100" dirty="0"/>
              <a:t>Wolverine X-men (slide </a:t>
            </a:r>
            <a:r>
              <a:rPr lang="en-US" sz="1100" dirty="0" smtClean="0"/>
              <a:t>16) </a:t>
            </a:r>
            <a:r>
              <a:rPr lang="en-US" sz="1100" dirty="0"/>
              <a:t>retrieved from: </a:t>
            </a:r>
            <a:r>
              <a:rPr lang="en-US" sz="1100" dirty="0">
                <a:hlinkClick r:id="rId20"/>
              </a:rPr>
              <a:t>http://123hdwallpapers.com/x-men-wolverine-yellow-marvel-comics-cartoon.html#.Vs9RBvkrKUk </a:t>
            </a:r>
            <a:endParaRPr lang="en-US" sz="1100" dirty="0" smtClean="0"/>
          </a:p>
          <a:p>
            <a:r>
              <a:rPr lang="en-US" sz="1100" dirty="0" smtClean="0"/>
              <a:t>Wolverine X-</a:t>
            </a:r>
            <a:r>
              <a:rPr lang="en-US" sz="1100" dirty="0" err="1" smtClean="0"/>
              <a:t>ment</a:t>
            </a:r>
            <a:r>
              <a:rPr lang="en-US" sz="1100" dirty="0" smtClean="0"/>
              <a:t> (slide 17</a:t>
            </a:r>
            <a:r>
              <a:rPr lang="en-US" sz="1100" dirty="0"/>
              <a:t>) retrieved from: </a:t>
            </a:r>
            <a:r>
              <a:rPr lang="en-US" sz="1100" dirty="0">
                <a:hlinkClick r:id="rId21"/>
              </a:rPr>
              <a:t>http://paper4pc.com/cartoons/4</a:t>
            </a:r>
            <a:r>
              <a:rPr lang="en-US" sz="1100" dirty="0" smtClean="0">
                <a:hlinkClick r:id="rId21"/>
              </a:rPr>
              <a:t>/</a:t>
            </a:r>
            <a:r>
              <a:rPr lang="en-US" sz="1100" dirty="0" smtClean="0"/>
              <a:t> </a:t>
            </a:r>
            <a:endParaRPr lang="en-US" sz="1100" dirty="0"/>
          </a:p>
          <a:p>
            <a:r>
              <a:rPr lang="en-US" sz="1100" dirty="0" smtClean="0"/>
              <a:t>Superman </a:t>
            </a:r>
            <a:r>
              <a:rPr lang="en-US" sz="1100" dirty="0"/>
              <a:t>(slide </a:t>
            </a:r>
            <a:r>
              <a:rPr lang="en-US" sz="1100" dirty="0" smtClean="0"/>
              <a:t>18) </a:t>
            </a:r>
            <a:r>
              <a:rPr lang="en-US" sz="1100" dirty="0"/>
              <a:t>retrieved from: </a:t>
            </a:r>
            <a:r>
              <a:rPr lang="en-US" sz="1100" dirty="0">
                <a:hlinkClick r:id="rId22"/>
              </a:rPr>
              <a:t>http://cartoonfatness.wikia.com/wiki/Superman</a:t>
            </a:r>
            <a:endParaRPr lang="en-US" sz="1100" dirty="0"/>
          </a:p>
          <a:p>
            <a:r>
              <a:rPr lang="en-US" sz="1100" dirty="0"/>
              <a:t>Green Arrow Background (slide </a:t>
            </a:r>
            <a:r>
              <a:rPr lang="en-US" sz="1100" dirty="0" smtClean="0"/>
              <a:t>19) </a:t>
            </a:r>
            <a:r>
              <a:rPr lang="en-US" sz="1100" dirty="0"/>
              <a:t>retrieved from: </a:t>
            </a:r>
            <a:r>
              <a:rPr lang="en-US" sz="1100" dirty="0">
                <a:hlinkClick r:id="rId23"/>
              </a:rPr>
              <a:t>http://wallup.net/green-arrow-minimalism-green-background-blo0p-superhero-dc-comics/</a:t>
            </a:r>
            <a:r>
              <a:rPr lang="en-US" sz="1100" dirty="0"/>
              <a:t> </a:t>
            </a:r>
          </a:p>
          <a:p>
            <a:r>
              <a:rPr lang="en-US" sz="1100" dirty="0"/>
              <a:t>The Joker (slide </a:t>
            </a:r>
            <a:r>
              <a:rPr lang="en-US" sz="1100" dirty="0" smtClean="0"/>
              <a:t>20) </a:t>
            </a:r>
            <a:r>
              <a:rPr lang="en-US" sz="1100" dirty="0"/>
              <a:t>retrieved from: </a:t>
            </a:r>
            <a:r>
              <a:rPr lang="en-US" sz="1100" dirty="0">
                <a:hlinkClick r:id="rId24"/>
              </a:rPr>
              <a:t>http://wallpapershidef.com/joker-pictures-cartoon-2.html</a:t>
            </a:r>
            <a:r>
              <a:rPr lang="en-US" sz="1100" dirty="0"/>
              <a:t> </a:t>
            </a:r>
          </a:p>
          <a:p>
            <a:r>
              <a:rPr lang="en-US" sz="1100" dirty="0"/>
              <a:t>X-Men Jean Grey (slide </a:t>
            </a:r>
            <a:r>
              <a:rPr lang="en-US" sz="1100" dirty="0" smtClean="0"/>
              <a:t>21) </a:t>
            </a:r>
            <a:r>
              <a:rPr lang="en-US" sz="1100" dirty="0"/>
              <a:t>retrieved from: </a:t>
            </a:r>
            <a:r>
              <a:rPr lang="en-US" sz="1100" dirty="0">
                <a:hlinkClick r:id="rId25"/>
              </a:rPr>
              <a:t>http://coldslitherpodcast.com/2013/03/08/10-comic-book-women-we-admire/ </a:t>
            </a:r>
            <a:endParaRPr lang="en-US" sz="1100" dirty="0" smtClean="0"/>
          </a:p>
          <a:p>
            <a:r>
              <a:rPr lang="en-US" sz="1100" dirty="0"/>
              <a:t>Batman symbol (slide </a:t>
            </a:r>
            <a:r>
              <a:rPr lang="en-US" sz="1100" dirty="0" smtClean="0"/>
              <a:t>22) </a:t>
            </a:r>
            <a:r>
              <a:rPr lang="en-US" sz="1100" dirty="0"/>
              <a:t>retrieved from: </a:t>
            </a:r>
            <a:r>
              <a:rPr lang="en-US" sz="1100" dirty="0">
                <a:hlinkClick r:id="rId26"/>
              </a:rPr>
              <a:t>http://photobucket.com/images/batman%20symbol</a:t>
            </a:r>
            <a:r>
              <a:rPr lang="en-US" sz="1100" dirty="0"/>
              <a:t> </a:t>
            </a:r>
          </a:p>
          <a:p>
            <a:r>
              <a:rPr lang="en-US" sz="1100" dirty="0" smtClean="0"/>
              <a:t>Teenage Mutant Ninja Turtle Leonardo (slide 23) retrieved from: </a:t>
            </a:r>
            <a:r>
              <a:rPr lang="en-US" sz="1100" dirty="0" smtClean="0">
                <a:hlinkClick r:id="rId27"/>
              </a:rPr>
              <a:t>http://www.tutorialgeek.net/2011/04/ninja-turtlecolor-code-hartman.html</a:t>
            </a:r>
            <a:endParaRPr lang="en-US" sz="1100" dirty="0" smtClean="0"/>
          </a:p>
          <a:p>
            <a:r>
              <a:rPr lang="en-US" sz="1100" dirty="0" smtClean="0"/>
              <a:t>Star Wars Yoda and Luke (slide 24) </a:t>
            </a:r>
            <a:r>
              <a:rPr lang="en-US" sz="1100" dirty="0"/>
              <a:t>retrieved from: </a:t>
            </a:r>
            <a:r>
              <a:rPr lang="en-US" sz="1100" dirty="0">
                <a:hlinkClick r:id="rId28"/>
              </a:rPr>
              <a:t>http://mamiverse.com/star-wars-quotes-philosophy-60809</a:t>
            </a:r>
            <a:r>
              <a:rPr lang="en-US" sz="1100" dirty="0" smtClean="0">
                <a:hlinkClick r:id="rId28"/>
              </a:rPr>
              <a:t>/</a:t>
            </a:r>
            <a:r>
              <a:rPr lang="en-US" sz="1100" dirty="0" smtClean="0"/>
              <a:t> </a:t>
            </a:r>
          </a:p>
          <a:p>
            <a:r>
              <a:rPr lang="en-US" sz="1100" dirty="0" smtClean="0"/>
              <a:t>Thor (slide 25) </a:t>
            </a:r>
            <a:r>
              <a:rPr lang="en-US" sz="1100" dirty="0"/>
              <a:t>retrieved from: </a:t>
            </a:r>
            <a:r>
              <a:rPr lang="en-US" sz="1100" dirty="0">
                <a:hlinkClick r:id="rId29"/>
              </a:rPr>
              <a:t>http://</a:t>
            </a:r>
            <a:r>
              <a:rPr lang="en-US" sz="1100" dirty="0" smtClean="0">
                <a:hlinkClick r:id="rId29"/>
              </a:rPr>
              <a:t>bobhertley.deviantart.com/art/Thor-430072542</a:t>
            </a:r>
            <a:r>
              <a:rPr lang="en-US" sz="1100" dirty="0" smtClean="0"/>
              <a:t> </a:t>
            </a:r>
          </a:p>
          <a:p>
            <a:r>
              <a:rPr lang="en-US" sz="1100" dirty="0" smtClean="0"/>
              <a:t>Iron Man wallpaper (slide 26) </a:t>
            </a:r>
            <a:r>
              <a:rPr lang="en-US" sz="1100" dirty="0"/>
              <a:t>retrieved from: </a:t>
            </a:r>
            <a:r>
              <a:rPr lang="en-US" sz="1100" dirty="0">
                <a:hlinkClick r:id="rId30"/>
              </a:rPr>
              <a:t>http://</a:t>
            </a:r>
            <a:r>
              <a:rPr lang="en-US" sz="1100" dirty="0" smtClean="0">
                <a:hlinkClick r:id="rId30"/>
              </a:rPr>
              <a:t>wallpaperswide.com/iron_man_comic_art-wallpapers.html</a:t>
            </a:r>
            <a:r>
              <a:rPr lang="en-US" sz="1100" dirty="0" smtClean="0"/>
              <a:t> </a:t>
            </a:r>
          </a:p>
          <a:p>
            <a:r>
              <a:rPr lang="en-US" sz="1100" dirty="0" smtClean="0"/>
              <a:t>Storm X-Men (slide 27) </a:t>
            </a:r>
            <a:r>
              <a:rPr lang="en-US" sz="1100" dirty="0"/>
              <a:t>retrieved from: </a:t>
            </a:r>
            <a:r>
              <a:rPr lang="en-US" sz="1100" dirty="0">
                <a:hlinkClick r:id="rId31"/>
              </a:rPr>
              <a:t>http://trendsnow.deviantart.com</a:t>
            </a:r>
            <a:r>
              <a:rPr lang="en-US" sz="1100" dirty="0" smtClean="0">
                <a:hlinkClick r:id="rId31"/>
              </a:rPr>
              <a:t>/</a:t>
            </a:r>
            <a:r>
              <a:rPr lang="en-US" sz="1100" dirty="0" smtClean="0"/>
              <a:t> </a:t>
            </a:r>
          </a:p>
          <a:p>
            <a:r>
              <a:rPr lang="en-US" sz="1100" dirty="0" err="1" smtClean="0"/>
              <a:t>Aquaman</a:t>
            </a:r>
            <a:r>
              <a:rPr lang="en-US" sz="1100" dirty="0" smtClean="0"/>
              <a:t> (slide 28) </a:t>
            </a:r>
            <a:r>
              <a:rPr lang="en-US" sz="1100" dirty="0"/>
              <a:t>retrieved from: </a:t>
            </a:r>
            <a:r>
              <a:rPr lang="en-US" sz="1100" dirty="0">
                <a:hlinkClick r:id="rId32"/>
              </a:rPr>
              <a:t>http://</a:t>
            </a:r>
            <a:r>
              <a:rPr lang="en-US" sz="1100" dirty="0" smtClean="0">
                <a:hlinkClick r:id="rId32"/>
              </a:rPr>
              <a:t>batcatpodcast.blogspot.com/2012/11/joltin-john-dimaggio.html</a:t>
            </a:r>
            <a:r>
              <a:rPr lang="en-US" sz="1100" dirty="0" smtClean="0"/>
              <a:t> </a:t>
            </a:r>
          </a:p>
          <a:p>
            <a:r>
              <a:rPr lang="en-US" sz="1100" dirty="0" smtClean="0"/>
              <a:t>Underdog (slide 29) </a:t>
            </a:r>
            <a:r>
              <a:rPr lang="en-US" sz="1100" dirty="0"/>
              <a:t>retrieved from: </a:t>
            </a:r>
            <a:r>
              <a:rPr lang="en-US" sz="1100" dirty="0">
                <a:hlinkClick r:id="rId33"/>
              </a:rPr>
              <a:t>http://</a:t>
            </a:r>
            <a:r>
              <a:rPr lang="en-US" sz="1100" dirty="0" smtClean="0">
                <a:hlinkClick r:id="rId33"/>
              </a:rPr>
              <a:t>www.bigsparkmedia.com/blog/56-hip-hip-hooray-for-the-underdog-how-small-business-packs-a-punch</a:t>
            </a:r>
            <a:r>
              <a:rPr lang="en-US" sz="1100" dirty="0" smtClean="0"/>
              <a:t> </a:t>
            </a:r>
          </a:p>
          <a:p>
            <a:r>
              <a:rPr lang="en-US" sz="1100" dirty="0" smtClean="0"/>
              <a:t>Superhero wallpaper (slide 30) </a:t>
            </a:r>
            <a:r>
              <a:rPr lang="en-US" sz="1100" dirty="0"/>
              <a:t>retrieved from: </a:t>
            </a:r>
            <a:r>
              <a:rPr lang="en-US" sz="1100" dirty="0">
                <a:hlinkClick r:id="rId34"/>
              </a:rPr>
              <a:t>http://</a:t>
            </a:r>
            <a:r>
              <a:rPr lang="en-US" sz="1100" dirty="0" smtClean="0">
                <a:hlinkClick r:id="rId34"/>
              </a:rPr>
              <a:t>comicvine.gamespot.com/images/1300-4530185</a:t>
            </a:r>
            <a:r>
              <a:rPr lang="en-US" sz="1100" dirty="0" smtClean="0"/>
              <a:t> </a:t>
            </a:r>
          </a:p>
          <a:p>
            <a:r>
              <a:rPr lang="en-US" sz="1100" dirty="0" smtClean="0"/>
              <a:t>Bat-time announcer clip (works cited slide</a:t>
            </a:r>
            <a:r>
              <a:rPr lang="en-US" sz="1100" dirty="0"/>
              <a:t>) retrieved from: </a:t>
            </a:r>
            <a:r>
              <a:rPr lang="en-US" sz="1100" dirty="0">
                <a:hlinkClick r:id="rId35"/>
              </a:rPr>
              <a:t>http://</a:t>
            </a:r>
            <a:r>
              <a:rPr lang="en-US" sz="1100" dirty="0" smtClean="0">
                <a:hlinkClick r:id="rId35"/>
              </a:rPr>
              <a:t>www.rosswalker.co.uk/tv_sounds/batman.htm</a:t>
            </a:r>
            <a:r>
              <a:rPr lang="en-US" sz="1100" dirty="0" smtClean="0"/>
              <a:t> </a:t>
            </a:r>
          </a:p>
        </p:txBody>
      </p:sp>
      <p:pic>
        <p:nvPicPr>
          <p:cNvPr id="2" name="bat-time_x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36"/>
          <a:stretch>
            <a:fillRect/>
          </a:stretch>
        </p:blipFill>
        <p:spPr>
          <a:xfrm>
            <a:off x="10880993" y="4181820"/>
            <a:ext cx="609600" cy="609600"/>
          </a:xfrm>
          <a:prstGeom prst="rect">
            <a:avLst/>
          </a:prstGeom>
        </p:spPr>
      </p:pic>
      <p:sp>
        <p:nvSpPr>
          <p:cNvPr id="6" name="Slide Number Placeholder 5"/>
          <p:cNvSpPr>
            <a:spLocks noGrp="1"/>
          </p:cNvSpPr>
          <p:nvPr>
            <p:ph type="sldNum" sz="quarter" idx="12"/>
          </p:nvPr>
        </p:nvSpPr>
        <p:spPr>
          <a:xfrm>
            <a:off x="10919470" y="-260350"/>
            <a:ext cx="1142245" cy="669925"/>
          </a:xfrm>
        </p:spPr>
        <p:txBody>
          <a:bodyPr/>
          <a:lstStyle/>
          <a:p>
            <a:fld id="{D57F1E4F-1CFF-5643-939E-02111984F565}" type="slidenum">
              <a:rPr lang="en-US" sz="1200" smtClean="0"/>
              <a:t>32</a:t>
            </a:fld>
            <a:endParaRPr lang="en-US" sz="1200" dirty="0"/>
          </a:p>
        </p:txBody>
      </p:sp>
    </p:spTree>
    <p:extLst>
      <p:ext uri="{BB962C8B-B14F-4D97-AF65-F5344CB8AC3E}">
        <p14:creationId xmlns:p14="http://schemas.microsoft.com/office/powerpoint/2010/main" val="134782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6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cond evt="onNext"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nice-cool-pics.com/data/media/22/robin_superhero_symbo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93947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3497" y="181069"/>
            <a:ext cx="11289671" cy="646331"/>
          </a:xfrm>
          <a:prstGeom prst="rect">
            <a:avLst/>
          </a:prstGeom>
          <a:noFill/>
        </p:spPr>
        <p:txBody>
          <a:bodyPr wrap="square" rtlCol="0">
            <a:spAutoFit/>
          </a:bodyPr>
          <a:lstStyle/>
          <a:p>
            <a:r>
              <a:rPr lang="en-US" sz="3600" dirty="0" smtClean="0">
                <a:latin typeface="Showcard Gothic" panose="04020904020102020604" pitchFamily="82" charset="0"/>
              </a:rPr>
              <a:t>Best Practices when Creating an FSA ID:</a:t>
            </a:r>
          </a:p>
        </p:txBody>
      </p:sp>
      <p:sp>
        <p:nvSpPr>
          <p:cNvPr id="4" name="TextBox 3"/>
          <p:cNvSpPr txBox="1"/>
          <p:nvPr/>
        </p:nvSpPr>
        <p:spPr>
          <a:xfrm>
            <a:off x="9886384" y="319568"/>
            <a:ext cx="2697933" cy="369332"/>
          </a:xfrm>
          <a:prstGeom prst="rect">
            <a:avLst/>
          </a:prstGeom>
          <a:noFill/>
        </p:spPr>
        <p:txBody>
          <a:bodyPr wrap="square" rtlCol="0">
            <a:spAutoFit/>
          </a:bodyPr>
          <a:lstStyle/>
          <a:p>
            <a:r>
              <a:rPr lang="en-US" dirty="0" smtClean="0"/>
              <a:t>www.fsaid.ed.gov</a:t>
            </a:r>
            <a:endParaRPr lang="en-US" dirty="0"/>
          </a:p>
        </p:txBody>
      </p:sp>
      <p:sp>
        <p:nvSpPr>
          <p:cNvPr id="5" name="TextBox 4"/>
          <p:cNvSpPr txBox="1"/>
          <p:nvPr/>
        </p:nvSpPr>
        <p:spPr>
          <a:xfrm>
            <a:off x="371191" y="951954"/>
            <a:ext cx="6708617" cy="646331"/>
          </a:xfrm>
          <a:prstGeom prst="rect">
            <a:avLst/>
          </a:prstGeom>
          <a:noFill/>
        </p:spPr>
        <p:txBody>
          <a:bodyPr wrap="square" rtlCol="0">
            <a:spAutoFit/>
          </a:bodyPr>
          <a:lstStyle/>
          <a:p>
            <a:pPr marL="285750" indent="-285750">
              <a:buFont typeface="Wingdings" panose="05000000000000000000" pitchFamily="2" charset="2"/>
              <a:buChar char="Ø"/>
            </a:pPr>
            <a:r>
              <a:rPr lang="en-US" dirty="0" smtClean="0"/>
              <a:t>Familiarize yourself with the FSA ID website</a:t>
            </a:r>
          </a:p>
          <a:p>
            <a:pPr marL="285750" indent="-285750">
              <a:buFont typeface="Wingdings" panose="05000000000000000000" pitchFamily="2" charset="2"/>
              <a:buChar char="Ø"/>
            </a:pPr>
            <a:r>
              <a:rPr lang="en-US" dirty="0" smtClean="0"/>
              <a:t>Write EVERYTHING down and keep in a safe place </a:t>
            </a:r>
            <a:endParaRPr lang="en-US" dirty="0"/>
          </a:p>
        </p:txBody>
      </p:sp>
      <p:grpSp>
        <p:nvGrpSpPr>
          <p:cNvPr id="8" name="Group 17" descr="Create a New FSA ID Web page. You can selecte &quot;Show Text&quot; for the password in order to see what you're typing"/>
          <p:cNvGrpSpPr>
            <a:grpSpLocks/>
          </p:cNvGrpSpPr>
          <p:nvPr/>
        </p:nvGrpSpPr>
        <p:grpSpPr bwMode="auto">
          <a:xfrm>
            <a:off x="152400" y="1600199"/>
            <a:ext cx="6927409" cy="5090311"/>
            <a:chOff x="152400" y="1295400"/>
            <a:chExt cx="6347713" cy="4953000"/>
          </a:xfrm>
        </p:grpSpPr>
        <p:pic>
          <p:nvPicPr>
            <p:cNvPr id="9" name="Picture 2"/>
            <p:cNvPicPr>
              <a:picLocks noChangeAspect="1"/>
            </p:cNvPicPr>
            <p:nvPr/>
          </p:nvPicPr>
          <p:blipFill>
            <a:blip r:embed="rId3">
              <a:extLst>
                <a:ext uri="{28A0092B-C50C-407E-A947-70E740481C1C}">
                  <a14:useLocalDpi xmlns:a14="http://schemas.microsoft.com/office/drawing/2010/main" val="0"/>
                </a:ext>
              </a:extLst>
            </a:blip>
            <a:srcRect l="1070" t="13947" r="1546" b="7166"/>
            <a:stretch>
              <a:fillRect/>
            </a:stretch>
          </p:blipFill>
          <p:spPr bwMode="auto">
            <a:xfrm>
              <a:off x="152400" y="1295400"/>
              <a:ext cx="6347713" cy="4953000"/>
            </a:xfrm>
            <a:prstGeom prst="rect">
              <a:avLst/>
            </a:prstGeom>
            <a:noFill/>
            <a:ln w="3175" cap="sq" cmpd="thickThin">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1" name="Oval 10"/>
            <p:cNvSpPr/>
            <p:nvPr/>
          </p:nvSpPr>
          <p:spPr>
            <a:xfrm>
              <a:off x="4038171" y="4964113"/>
              <a:ext cx="574612" cy="295275"/>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2" name="Straight Arrow Connector 11"/>
            <p:cNvCxnSpPr>
              <a:endCxn id="11" idx="6"/>
            </p:cNvCxnSpPr>
            <p:nvPr/>
          </p:nvCxnSpPr>
          <p:spPr>
            <a:xfrm flipH="1">
              <a:off x="4612783" y="4886558"/>
              <a:ext cx="442864" cy="225192"/>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7" name="Explosion 1 6"/>
          <p:cNvSpPr/>
          <p:nvPr/>
        </p:nvSpPr>
        <p:spPr>
          <a:xfrm>
            <a:off x="5503429" y="4161979"/>
            <a:ext cx="2534970" cy="2779414"/>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898332" y="4983740"/>
            <a:ext cx="1641695" cy="1077218"/>
          </a:xfrm>
          <a:prstGeom prst="rect">
            <a:avLst/>
          </a:prstGeom>
          <a:noFill/>
        </p:spPr>
        <p:txBody>
          <a:bodyPr wrap="square" rtlCol="0">
            <a:spAutoFit/>
          </a:bodyPr>
          <a:lstStyle/>
          <a:p>
            <a:pPr algn="ctr">
              <a:defRPr/>
            </a:pPr>
            <a:r>
              <a:rPr lang="en-US" sz="1600" dirty="0" smtClean="0">
                <a:solidFill>
                  <a:srgbClr val="C00000"/>
                </a:solidFill>
              </a:rPr>
              <a:t>Always select “Show </a:t>
            </a:r>
            <a:r>
              <a:rPr lang="en-US" sz="1600" dirty="0">
                <a:solidFill>
                  <a:srgbClr val="C00000"/>
                </a:solidFill>
              </a:rPr>
              <a:t>Text” to </a:t>
            </a:r>
            <a:r>
              <a:rPr lang="en-US" sz="1600" dirty="0" smtClean="0">
                <a:solidFill>
                  <a:srgbClr val="C00000"/>
                </a:solidFill>
              </a:rPr>
              <a:t>ensure accuracy</a:t>
            </a:r>
            <a:endParaRPr lang="en-US" sz="1600" dirty="0">
              <a:solidFill>
                <a:srgbClr val="C00000"/>
              </a:solidFill>
            </a:endParaRPr>
          </a:p>
        </p:txBody>
      </p:sp>
      <p:sp>
        <p:nvSpPr>
          <p:cNvPr id="14" name="TextBox 13"/>
          <p:cNvSpPr txBox="1"/>
          <p:nvPr/>
        </p:nvSpPr>
        <p:spPr>
          <a:xfrm>
            <a:off x="7152238" y="1206088"/>
            <a:ext cx="5039762" cy="3431709"/>
          </a:xfrm>
          <a:prstGeom prst="rect">
            <a:avLst/>
          </a:prstGeom>
          <a:noFill/>
        </p:spPr>
        <p:txBody>
          <a:bodyPr wrap="square" rtlCol="0">
            <a:spAutoFit/>
          </a:bodyPr>
          <a:lstStyle/>
          <a:p>
            <a:pPr>
              <a:spcAft>
                <a:spcPts val="600"/>
              </a:spcAft>
              <a:defRPr/>
            </a:pPr>
            <a:r>
              <a:rPr lang="en-US" sz="1600" b="1" u="sng" dirty="0">
                <a:solidFill>
                  <a:schemeClr val="tx1">
                    <a:lumMod val="95000"/>
                  </a:schemeClr>
                </a:solidFill>
              </a:rPr>
              <a:t>E-mail:</a:t>
            </a:r>
          </a:p>
          <a:p>
            <a:pPr marL="173038" indent="-173038">
              <a:spcAft>
                <a:spcPts val="1200"/>
              </a:spcAft>
              <a:tabLst>
                <a:tab pos="173038" algn="l"/>
              </a:tabLst>
              <a:defRPr/>
            </a:pPr>
            <a:r>
              <a:rPr lang="en-US" sz="1600" dirty="0" smtClean="0">
                <a:solidFill>
                  <a:schemeClr val="tx1">
                    <a:lumMod val="95000"/>
                  </a:schemeClr>
                </a:solidFill>
              </a:rPr>
              <a:t>Applicant </a:t>
            </a:r>
            <a:r>
              <a:rPr lang="en-US" sz="1600" dirty="0">
                <a:solidFill>
                  <a:schemeClr val="tx1">
                    <a:lumMod val="95000"/>
                  </a:schemeClr>
                </a:solidFill>
              </a:rPr>
              <a:t>must have access to this e-mail </a:t>
            </a:r>
            <a:r>
              <a:rPr lang="en-US" sz="1600" dirty="0" smtClean="0">
                <a:solidFill>
                  <a:schemeClr val="tx1">
                    <a:lumMod val="95000"/>
                  </a:schemeClr>
                </a:solidFill>
              </a:rPr>
              <a:t>account because </a:t>
            </a:r>
            <a:r>
              <a:rPr lang="en-US" sz="1600" u="sng" dirty="0" smtClean="0"/>
              <a:t>FSA-ID@ed.gov</a:t>
            </a:r>
            <a:r>
              <a:rPr lang="en-US" sz="1600" dirty="0" smtClean="0">
                <a:solidFill>
                  <a:schemeClr val="tx1">
                    <a:lumMod val="95000"/>
                  </a:schemeClr>
                </a:solidFill>
              </a:rPr>
              <a:t> will email an authorization code to applicant to establish the FSA ID.</a:t>
            </a:r>
            <a:endParaRPr lang="en-US" sz="1600" dirty="0">
              <a:solidFill>
                <a:schemeClr val="tx1">
                  <a:lumMod val="95000"/>
                </a:schemeClr>
              </a:solidFill>
            </a:endParaRPr>
          </a:p>
          <a:p>
            <a:pPr>
              <a:spcAft>
                <a:spcPts val="600"/>
              </a:spcAft>
              <a:defRPr/>
            </a:pPr>
            <a:r>
              <a:rPr lang="en-US" sz="1600" b="1" u="sng" dirty="0">
                <a:solidFill>
                  <a:schemeClr val="tx1">
                    <a:lumMod val="95000"/>
                  </a:schemeClr>
                </a:solidFill>
              </a:rPr>
              <a:t>Username:</a:t>
            </a:r>
          </a:p>
          <a:p>
            <a:pPr marL="171450" indent="-171450">
              <a:spcAft>
                <a:spcPts val="600"/>
              </a:spcAft>
              <a:defRPr/>
            </a:pPr>
            <a:r>
              <a:rPr lang="en-US" sz="1600" dirty="0">
                <a:solidFill>
                  <a:schemeClr val="tx1">
                    <a:lumMod val="95000"/>
                  </a:schemeClr>
                </a:solidFill>
              </a:rPr>
              <a:t>Don’t include personal </a:t>
            </a:r>
            <a:r>
              <a:rPr lang="en-US" sz="1600" dirty="0" smtClean="0">
                <a:solidFill>
                  <a:schemeClr val="tx1">
                    <a:lumMod val="95000"/>
                  </a:schemeClr>
                </a:solidFill>
              </a:rPr>
              <a:t>information </a:t>
            </a:r>
            <a:r>
              <a:rPr lang="en-US" sz="1600" dirty="0">
                <a:solidFill>
                  <a:schemeClr val="tx1">
                    <a:lumMod val="95000"/>
                  </a:schemeClr>
                </a:solidFill>
              </a:rPr>
              <a:t>such as </a:t>
            </a:r>
            <a:r>
              <a:rPr lang="en-US" sz="1600" dirty="0" smtClean="0">
                <a:solidFill>
                  <a:schemeClr val="tx1">
                    <a:lumMod val="95000"/>
                  </a:schemeClr>
                </a:solidFill>
              </a:rPr>
              <a:t>Date </a:t>
            </a:r>
            <a:r>
              <a:rPr lang="en-US" sz="1600" dirty="0">
                <a:solidFill>
                  <a:schemeClr val="tx1">
                    <a:lumMod val="95000"/>
                  </a:schemeClr>
                </a:solidFill>
              </a:rPr>
              <a:t>of </a:t>
            </a:r>
            <a:r>
              <a:rPr lang="en-US" sz="1600" dirty="0" smtClean="0">
                <a:solidFill>
                  <a:schemeClr val="tx1">
                    <a:lumMod val="95000"/>
                  </a:schemeClr>
                </a:solidFill>
              </a:rPr>
              <a:t>Birth (DOB) </a:t>
            </a:r>
            <a:r>
              <a:rPr lang="en-US" sz="1600" dirty="0">
                <a:solidFill>
                  <a:schemeClr val="tx1">
                    <a:lumMod val="95000"/>
                  </a:schemeClr>
                </a:solidFill>
              </a:rPr>
              <a:t>or </a:t>
            </a:r>
            <a:r>
              <a:rPr lang="en-US" sz="1600" dirty="0" smtClean="0">
                <a:solidFill>
                  <a:schemeClr val="tx1">
                    <a:lumMod val="95000"/>
                  </a:schemeClr>
                </a:solidFill>
              </a:rPr>
              <a:t>name.</a:t>
            </a:r>
            <a:endParaRPr lang="en-US" sz="1600" dirty="0">
              <a:solidFill>
                <a:schemeClr val="tx1">
                  <a:lumMod val="95000"/>
                </a:schemeClr>
              </a:solidFill>
            </a:endParaRPr>
          </a:p>
          <a:p>
            <a:pPr marL="171450" indent="-171450">
              <a:defRPr/>
            </a:pPr>
            <a:r>
              <a:rPr lang="en-US" sz="1600" dirty="0">
                <a:solidFill>
                  <a:schemeClr val="tx1">
                    <a:lumMod val="95000"/>
                  </a:schemeClr>
                </a:solidFill>
              </a:rPr>
              <a:t>If </a:t>
            </a:r>
            <a:r>
              <a:rPr lang="en-US" sz="1600" dirty="0" smtClean="0">
                <a:solidFill>
                  <a:schemeClr val="tx1">
                    <a:lumMod val="95000"/>
                  </a:schemeClr>
                </a:solidFill>
              </a:rPr>
              <a:t>you get a </a:t>
            </a:r>
            <a:r>
              <a:rPr lang="en-US" sz="1600" dirty="0">
                <a:solidFill>
                  <a:schemeClr val="tx1">
                    <a:lumMod val="95000"/>
                  </a:schemeClr>
                </a:solidFill>
              </a:rPr>
              <a:t>message “Username taken, create a different username” then someone has already </a:t>
            </a:r>
            <a:r>
              <a:rPr lang="en-US" sz="1600" dirty="0" smtClean="0">
                <a:solidFill>
                  <a:schemeClr val="tx1">
                    <a:lumMod val="95000"/>
                  </a:schemeClr>
                </a:solidFill>
              </a:rPr>
              <a:t>taken </a:t>
            </a:r>
            <a:r>
              <a:rPr lang="en-US" sz="1600" dirty="0">
                <a:solidFill>
                  <a:schemeClr val="tx1">
                    <a:lumMod val="95000"/>
                  </a:schemeClr>
                </a:solidFill>
              </a:rPr>
              <a:t>that </a:t>
            </a:r>
            <a:r>
              <a:rPr lang="en-US" sz="1600" dirty="0" smtClean="0">
                <a:solidFill>
                  <a:schemeClr val="tx1">
                    <a:lumMod val="95000"/>
                  </a:schemeClr>
                </a:solidFill>
              </a:rPr>
              <a:t>username. Must create a different name.</a:t>
            </a:r>
            <a:endParaRPr lang="en-US" sz="1600" dirty="0">
              <a:solidFill>
                <a:schemeClr val="tx1">
                  <a:lumMod val="95000"/>
                </a:schemeClr>
              </a:solidFill>
            </a:endParaRPr>
          </a:p>
        </p:txBody>
      </p:sp>
      <p:sp>
        <p:nvSpPr>
          <p:cNvPr id="2" name="TextBox 1"/>
          <p:cNvSpPr txBox="1"/>
          <p:nvPr/>
        </p:nvSpPr>
        <p:spPr>
          <a:xfrm>
            <a:off x="9359652" y="6718470"/>
            <a:ext cx="4029776" cy="215444"/>
          </a:xfrm>
          <a:prstGeom prst="rect">
            <a:avLst/>
          </a:prstGeom>
          <a:noFill/>
        </p:spPr>
        <p:txBody>
          <a:bodyPr wrap="square" rtlCol="0">
            <a:spAutoFit/>
          </a:bodyPr>
          <a:lstStyle/>
          <a:p>
            <a:r>
              <a:rPr lang="en-US" sz="800" dirty="0"/>
              <a:t>retrieved from: http://www.duup.co.uk/x/b694c75fbd</a:t>
            </a:r>
          </a:p>
        </p:txBody>
      </p:sp>
      <p:sp>
        <p:nvSpPr>
          <p:cNvPr id="10" name="Slide Number Placeholder 9"/>
          <p:cNvSpPr>
            <a:spLocks noGrp="1"/>
          </p:cNvSpPr>
          <p:nvPr>
            <p:ph type="sldNum" sz="quarter" idx="12"/>
          </p:nvPr>
        </p:nvSpPr>
        <p:spPr>
          <a:xfrm>
            <a:off x="10895845" y="-343237"/>
            <a:ext cx="1142245" cy="669925"/>
          </a:xfrm>
        </p:spPr>
        <p:txBody>
          <a:bodyPr/>
          <a:lstStyle/>
          <a:p>
            <a:fld id="{D57F1E4F-1CFF-5643-939E-02111984F565}" type="slidenum">
              <a:rPr lang="en-US" sz="1200" smtClean="0">
                <a:solidFill>
                  <a:schemeClr val="tx1"/>
                </a:solidFill>
              </a:rPr>
              <a:t>4</a:t>
            </a:fld>
            <a:endParaRPr lang="en-US" sz="1200" dirty="0">
              <a:solidFill>
                <a:schemeClr val="tx1"/>
              </a:solidFill>
            </a:endParaRPr>
          </a:p>
        </p:txBody>
      </p:sp>
    </p:spTree>
    <p:extLst>
      <p:ext uri="{BB962C8B-B14F-4D97-AF65-F5344CB8AC3E}">
        <p14:creationId xmlns:p14="http://schemas.microsoft.com/office/powerpoint/2010/main" val="2020355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oragetopia.imation.com/Content/Images/MandE/city-background-tabl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descr="Personal Identification Information Web page"/>
          <p:cNvPicPr>
            <a:picLocks noChangeAspect="1"/>
          </p:cNvPicPr>
          <p:nvPr/>
        </p:nvPicPr>
        <p:blipFill>
          <a:blip r:embed="rId3">
            <a:extLst>
              <a:ext uri="{28A0092B-C50C-407E-A947-70E740481C1C}">
                <a14:useLocalDpi xmlns:a14="http://schemas.microsoft.com/office/drawing/2010/main" val="0"/>
              </a:ext>
            </a:extLst>
          </a:blip>
          <a:srcRect l="693" t="18114" r="833" b="1231"/>
          <a:stretch>
            <a:fillRect/>
          </a:stretch>
        </p:blipFill>
        <p:spPr bwMode="auto">
          <a:xfrm>
            <a:off x="98990" y="77754"/>
            <a:ext cx="5468891" cy="362678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666871" y="163479"/>
            <a:ext cx="6497370" cy="2277547"/>
          </a:xfrm>
          <a:prstGeom prst="rect">
            <a:avLst/>
          </a:prstGeom>
          <a:solidFill>
            <a:schemeClr val="accent1"/>
          </a:solidFill>
        </p:spPr>
        <p:txBody>
          <a:bodyPr wrap="square" rtlCol="0">
            <a:spAutoFit/>
          </a:bodyPr>
          <a:lstStyle/>
          <a:p>
            <a:r>
              <a:rPr lang="en-US" sz="2400" dirty="0" smtClean="0">
                <a:latin typeface="Showcard Gothic" panose="04020904020102020604" pitchFamily="82" charset="0"/>
              </a:rPr>
              <a:t>Personal Identification Information:</a:t>
            </a:r>
          </a:p>
          <a:p>
            <a:endParaRPr lang="en-US" dirty="0" smtClean="0"/>
          </a:p>
          <a:p>
            <a:pPr marL="342900" indent="-342900">
              <a:buFont typeface="Arial" panose="020B0604020202020204" pitchFamily="34" charset="0"/>
              <a:buChar char="•"/>
            </a:pPr>
            <a:r>
              <a:rPr lang="en-US" sz="2000" b="1" dirty="0" smtClean="0"/>
              <a:t>Make sure your Social Security Number (SSN), DOB, and Name match EXACTLY what is on your Social Security Card.</a:t>
            </a:r>
          </a:p>
          <a:p>
            <a:pPr marL="285750" indent="-285750">
              <a:buFont typeface="Wingdings" panose="05000000000000000000" pitchFamily="2" charset="2"/>
              <a:buChar char="§"/>
            </a:pPr>
            <a:endParaRPr lang="en-US" sz="2000" b="1" dirty="0"/>
          </a:p>
          <a:p>
            <a:pPr marL="457200" indent="-457200">
              <a:buFont typeface="Arial" panose="020B0604020202020204" pitchFamily="34" charset="0"/>
              <a:buChar char="•"/>
            </a:pPr>
            <a:r>
              <a:rPr lang="en-US" sz="2000" b="1" dirty="0" smtClean="0"/>
              <a:t>You MUST have a SSN to create an FSA ID.</a:t>
            </a:r>
            <a:endParaRPr lang="en-US" sz="2000" b="1" dirty="0"/>
          </a:p>
        </p:txBody>
      </p:sp>
      <p:pic>
        <p:nvPicPr>
          <p:cNvPr id="6" name="Picture 5" descr="Link Your PIN to Your FSA ID Web page"/>
          <p:cNvPicPr>
            <a:picLocks noChangeAspect="1"/>
          </p:cNvPicPr>
          <p:nvPr/>
        </p:nvPicPr>
        <p:blipFill>
          <a:blip r:embed="rId4">
            <a:extLst>
              <a:ext uri="{28A0092B-C50C-407E-A947-70E740481C1C}">
                <a14:useLocalDpi xmlns:a14="http://schemas.microsoft.com/office/drawing/2010/main" val="0"/>
              </a:ext>
            </a:extLst>
          </a:blip>
          <a:srcRect l="1286" t="20193" b="6805"/>
          <a:stretch>
            <a:fillRect/>
          </a:stretch>
        </p:blipFill>
        <p:spPr bwMode="auto">
          <a:xfrm>
            <a:off x="6639696" y="3440363"/>
            <a:ext cx="5552304" cy="338599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0" y="3782288"/>
            <a:ext cx="6464772" cy="2923877"/>
          </a:xfrm>
          <a:prstGeom prst="rect">
            <a:avLst/>
          </a:prstGeom>
          <a:solidFill>
            <a:schemeClr val="accent1"/>
          </a:solidFill>
        </p:spPr>
        <p:txBody>
          <a:bodyPr wrap="square" rtlCol="0">
            <a:spAutoFit/>
          </a:bodyPr>
          <a:lstStyle/>
          <a:p>
            <a:endParaRPr lang="en-US" sz="2400" dirty="0" smtClean="0">
              <a:latin typeface="Showcard Gothic" panose="04020904020102020604" pitchFamily="82" charset="0"/>
            </a:endParaRPr>
          </a:p>
          <a:p>
            <a:pPr marL="342900" indent="-342900">
              <a:spcAft>
                <a:spcPts val="0"/>
              </a:spcAft>
              <a:buFont typeface="Arial" panose="020B0604020202020204" pitchFamily="34" charset="0"/>
              <a:buChar char="•"/>
              <a:defRPr/>
            </a:pPr>
            <a:r>
              <a:rPr lang="en-US" altLang="en-US" sz="2000" b="1" dirty="0" smtClean="0">
                <a:latin typeface="Arial" charset="0"/>
                <a:cs typeface="Arial" charset="0"/>
              </a:rPr>
              <a:t>If </a:t>
            </a:r>
            <a:r>
              <a:rPr lang="en-US" altLang="en-US" sz="2000" b="1" dirty="0">
                <a:latin typeface="Arial" charset="0"/>
                <a:cs typeface="Arial" charset="0"/>
              </a:rPr>
              <a:t>you applied for federal student aid before May 2015, then you most likely had a 4-digit </a:t>
            </a:r>
            <a:r>
              <a:rPr lang="en-US" altLang="en-US" sz="2000" b="1" dirty="0" smtClean="0">
                <a:latin typeface="Arial" charset="0"/>
                <a:cs typeface="Arial" charset="0"/>
              </a:rPr>
              <a:t>PIN - you </a:t>
            </a:r>
            <a:r>
              <a:rPr lang="en-US" altLang="en-US" sz="2000" b="1" dirty="0">
                <a:latin typeface="Arial" charset="0"/>
                <a:cs typeface="Arial" charset="0"/>
              </a:rPr>
              <a:t>can link your PIN to your FSA ID on this </a:t>
            </a:r>
            <a:r>
              <a:rPr lang="en-US" altLang="en-US" sz="2000" b="1" dirty="0" smtClean="0">
                <a:latin typeface="Arial" charset="0"/>
                <a:cs typeface="Arial" charset="0"/>
              </a:rPr>
              <a:t>screen. </a:t>
            </a:r>
          </a:p>
          <a:p>
            <a:pPr marL="342900" indent="-342900">
              <a:spcAft>
                <a:spcPts val="0"/>
              </a:spcAft>
              <a:buFont typeface="Arial" panose="020B0604020202020204" pitchFamily="34" charset="0"/>
              <a:buChar char="•"/>
              <a:defRPr/>
            </a:pPr>
            <a:endParaRPr lang="en-US" altLang="en-US" sz="2000" b="1" dirty="0">
              <a:latin typeface="Arial" charset="0"/>
              <a:cs typeface="Arial" charset="0"/>
            </a:endParaRPr>
          </a:p>
          <a:p>
            <a:pPr marL="342900" indent="-342900">
              <a:buFont typeface="Arial" panose="020B0604020202020204" pitchFamily="34" charset="0"/>
              <a:buChar char="•"/>
              <a:defRPr/>
            </a:pPr>
            <a:r>
              <a:rPr lang="en-US" altLang="en-US" sz="2000" b="1" dirty="0">
                <a:latin typeface="Arial" charset="0"/>
                <a:cs typeface="Arial" charset="0"/>
              </a:rPr>
              <a:t>If you can’t remember your PIN, you can select “Forgot My PIN” and answer a challenge question or you can continue without linking your </a:t>
            </a:r>
            <a:r>
              <a:rPr lang="en-US" altLang="en-US" sz="2000" b="1" dirty="0" smtClean="0">
                <a:latin typeface="Arial" charset="0"/>
                <a:cs typeface="Arial" charset="0"/>
              </a:rPr>
              <a:t>PIN.</a:t>
            </a:r>
            <a:endParaRPr lang="en-US" altLang="en-US" sz="2000" b="1" dirty="0">
              <a:latin typeface="Arial" charset="0"/>
              <a:cs typeface="Arial" charset="0"/>
            </a:endParaRPr>
          </a:p>
        </p:txBody>
      </p:sp>
      <p:sp>
        <p:nvSpPr>
          <p:cNvPr id="9" name="Explosion 1 8"/>
          <p:cNvSpPr/>
          <p:nvPr/>
        </p:nvSpPr>
        <p:spPr>
          <a:xfrm>
            <a:off x="6764213" y="3440362"/>
            <a:ext cx="5515249" cy="1575257"/>
          </a:xfrm>
          <a:prstGeom prst="irregularSeal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139065" y="3872823"/>
            <a:ext cx="3123446" cy="646331"/>
          </a:xfrm>
          <a:prstGeom prst="rect">
            <a:avLst/>
          </a:prstGeom>
          <a:noFill/>
        </p:spPr>
        <p:txBody>
          <a:bodyPr wrap="square" rtlCol="0">
            <a:spAutoFit/>
          </a:bodyPr>
          <a:lstStyle/>
          <a:p>
            <a:r>
              <a:rPr lang="en-US" dirty="0" smtClean="0"/>
              <a:t>If you never had a PIN, you won’t get this screen</a:t>
            </a:r>
            <a:endParaRPr lang="en-US" dirty="0"/>
          </a:p>
        </p:txBody>
      </p:sp>
      <p:sp>
        <p:nvSpPr>
          <p:cNvPr id="11" name="TextBox 10"/>
          <p:cNvSpPr txBox="1"/>
          <p:nvPr/>
        </p:nvSpPr>
        <p:spPr>
          <a:xfrm>
            <a:off x="95061" y="3782288"/>
            <a:ext cx="6274650" cy="461665"/>
          </a:xfrm>
          <a:prstGeom prst="rect">
            <a:avLst/>
          </a:prstGeom>
          <a:noFill/>
        </p:spPr>
        <p:txBody>
          <a:bodyPr wrap="square" rtlCol="0">
            <a:spAutoFit/>
          </a:bodyPr>
          <a:lstStyle/>
          <a:p>
            <a:r>
              <a:rPr lang="en-US" sz="2400" dirty="0">
                <a:latin typeface="Showcard Gothic" panose="04020904020102020604" pitchFamily="82" charset="0"/>
              </a:rPr>
              <a:t>Link Your PIN (if you have one)</a:t>
            </a:r>
          </a:p>
        </p:txBody>
      </p:sp>
      <p:sp>
        <p:nvSpPr>
          <p:cNvPr id="2" name="TextBox 1"/>
          <p:cNvSpPr txBox="1"/>
          <p:nvPr/>
        </p:nvSpPr>
        <p:spPr>
          <a:xfrm>
            <a:off x="923925" y="6674361"/>
            <a:ext cx="4287987" cy="215444"/>
          </a:xfrm>
          <a:prstGeom prst="rect">
            <a:avLst/>
          </a:prstGeom>
          <a:noFill/>
        </p:spPr>
        <p:txBody>
          <a:bodyPr wrap="square" rtlCol="0">
            <a:spAutoFit/>
          </a:bodyPr>
          <a:lstStyle/>
          <a:p>
            <a:r>
              <a:rPr lang="en-US" sz="800" dirty="0" smtClean="0"/>
              <a:t>Background retrieved </a:t>
            </a:r>
            <a:r>
              <a:rPr lang="en-US" sz="800" dirty="0"/>
              <a:t>from: http://storagetopia.imation.com/en/storagehero/</a:t>
            </a:r>
          </a:p>
        </p:txBody>
      </p:sp>
      <p:sp>
        <p:nvSpPr>
          <p:cNvPr id="7" name="Slide Number Placeholder 6"/>
          <p:cNvSpPr>
            <a:spLocks noGrp="1"/>
          </p:cNvSpPr>
          <p:nvPr>
            <p:ph type="sldNum" sz="quarter" idx="12"/>
          </p:nvPr>
        </p:nvSpPr>
        <p:spPr>
          <a:xfrm>
            <a:off x="10897339" y="-387713"/>
            <a:ext cx="1142245" cy="669925"/>
          </a:xfrm>
        </p:spPr>
        <p:txBody>
          <a:bodyPr/>
          <a:lstStyle/>
          <a:p>
            <a:fld id="{D57F1E4F-1CFF-5643-939E-02111984F565}" type="slidenum">
              <a:rPr lang="en-US" sz="1200" smtClean="0">
                <a:solidFill>
                  <a:schemeClr val="tx1"/>
                </a:solidFill>
              </a:rPr>
              <a:t>5</a:t>
            </a:fld>
            <a:endParaRPr lang="en-US" sz="1200" dirty="0">
              <a:solidFill>
                <a:schemeClr val="tx1"/>
              </a:solidFill>
            </a:endParaRPr>
          </a:p>
        </p:txBody>
      </p:sp>
    </p:spTree>
    <p:extLst>
      <p:ext uri="{BB962C8B-B14F-4D97-AF65-F5344CB8AC3E}">
        <p14:creationId xmlns:p14="http://schemas.microsoft.com/office/powerpoint/2010/main" val="97673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tatic.comicvine.com/uploads/original/0/6063/3848806-9539960391-34285.jpg"/>
          <p:cNvPicPr>
            <a:picLocks noChangeAspect="1" noChangeArrowheads="1"/>
          </p:cNvPicPr>
          <p:nvPr/>
        </p:nvPicPr>
        <p:blipFill rotWithShape="1">
          <a:blip r:embed="rId2">
            <a:extLst>
              <a:ext uri="{28A0092B-C50C-407E-A947-70E740481C1C}">
                <a14:useLocalDpi xmlns:a14="http://schemas.microsoft.com/office/drawing/2010/main" val="0"/>
              </a:ext>
            </a:extLst>
          </a:blip>
          <a:srcRect l="148" r="13491" b="-46"/>
          <a:stretch/>
        </p:blipFill>
        <p:spPr bwMode="auto">
          <a:xfrm>
            <a:off x="1" y="0"/>
            <a:ext cx="12192000" cy="686572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9834" y="144855"/>
            <a:ext cx="7758819" cy="707886"/>
          </a:xfrm>
          <a:prstGeom prst="rect">
            <a:avLst/>
          </a:prstGeom>
          <a:noFill/>
        </p:spPr>
        <p:txBody>
          <a:bodyPr wrap="square" rtlCol="0">
            <a:spAutoFit/>
          </a:bodyPr>
          <a:lstStyle/>
          <a:p>
            <a:r>
              <a:rPr lang="en-US" sz="4000" dirty="0" smtClean="0">
                <a:latin typeface="Showcard Gothic" panose="04020904020102020604" pitchFamily="82" charset="0"/>
              </a:rPr>
              <a:t>Challenge Questions</a:t>
            </a:r>
            <a:endParaRPr lang="en-US" sz="4000" dirty="0">
              <a:latin typeface="Showcard Gothic" panose="04020904020102020604" pitchFamily="82" charset="0"/>
            </a:endParaRPr>
          </a:p>
        </p:txBody>
      </p:sp>
      <p:grpSp>
        <p:nvGrpSpPr>
          <p:cNvPr id="7" name="Group 5" descr="Challenge Questions and Answers Web page with the Show Text box emphasized. You can select Show Text to see what you're typing."/>
          <p:cNvGrpSpPr>
            <a:grpSpLocks/>
          </p:cNvGrpSpPr>
          <p:nvPr/>
        </p:nvGrpSpPr>
        <p:grpSpPr bwMode="auto">
          <a:xfrm>
            <a:off x="4956018" y="1493821"/>
            <a:ext cx="4685923" cy="4305872"/>
            <a:chOff x="76200" y="1239837"/>
            <a:chExt cx="5943600" cy="5237163"/>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rcRect t="12543"/>
            <a:stretch>
              <a:fillRect/>
            </a:stretch>
          </p:blipFill>
          <p:spPr bwMode="auto">
            <a:xfrm>
              <a:off x="76200" y="1239837"/>
              <a:ext cx="5943600" cy="52371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0" name="Oval 9"/>
            <p:cNvSpPr/>
            <p:nvPr/>
          </p:nvSpPr>
          <p:spPr>
            <a:xfrm>
              <a:off x="3265488" y="3697287"/>
              <a:ext cx="609600" cy="3048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1" name="Straight Arrow Connector 10"/>
            <p:cNvCxnSpPr>
              <a:endCxn id="10" idx="6"/>
            </p:cNvCxnSpPr>
            <p:nvPr/>
          </p:nvCxnSpPr>
          <p:spPr>
            <a:xfrm flipH="1" flipV="1">
              <a:off x="3875088" y="3849687"/>
              <a:ext cx="544512" cy="1587"/>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6" name="Explosion 1 5"/>
          <p:cNvSpPr/>
          <p:nvPr/>
        </p:nvSpPr>
        <p:spPr>
          <a:xfrm>
            <a:off x="8327607" y="2693217"/>
            <a:ext cx="2290527" cy="2426329"/>
          </a:xfrm>
          <a:prstGeom prst="irregularSeal1">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821047" y="3333275"/>
            <a:ext cx="1197447" cy="1015663"/>
          </a:xfrm>
          <a:prstGeom prst="rect">
            <a:avLst/>
          </a:prstGeom>
          <a:noFill/>
        </p:spPr>
        <p:txBody>
          <a:bodyPr wrap="square" rtlCol="0">
            <a:spAutoFit/>
          </a:bodyPr>
          <a:lstStyle/>
          <a:p>
            <a:pPr algn="ctr"/>
            <a:r>
              <a:rPr lang="en-US" sz="2000" dirty="0" smtClean="0">
                <a:solidFill>
                  <a:schemeClr val="bg1"/>
                </a:solidFill>
              </a:rPr>
              <a:t>Always </a:t>
            </a:r>
          </a:p>
          <a:p>
            <a:pPr algn="ctr"/>
            <a:r>
              <a:rPr lang="en-US" sz="2000" dirty="0" smtClean="0">
                <a:solidFill>
                  <a:schemeClr val="bg1"/>
                </a:solidFill>
              </a:rPr>
              <a:t>“Show Text”</a:t>
            </a:r>
            <a:endParaRPr lang="en-US" sz="2000" dirty="0">
              <a:solidFill>
                <a:schemeClr val="bg1"/>
              </a:solidFill>
            </a:endParaRPr>
          </a:p>
        </p:txBody>
      </p:sp>
      <p:sp>
        <p:nvSpPr>
          <p:cNvPr id="13" name="TextBox 12"/>
          <p:cNvSpPr txBox="1"/>
          <p:nvPr/>
        </p:nvSpPr>
        <p:spPr>
          <a:xfrm>
            <a:off x="244444" y="1213164"/>
            <a:ext cx="4490518" cy="5330690"/>
          </a:xfrm>
          <a:prstGeom prst="rect">
            <a:avLst/>
          </a:prstGeom>
          <a:noFill/>
        </p:spPr>
        <p:txBody>
          <a:bodyPr wrap="square" rtlCol="0">
            <a:spAutoFit/>
          </a:bodyPr>
          <a:lstStyle/>
          <a:p>
            <a:pPr marL="114300" lvl="0" defTabSz="914400">
              <a:spcBef>
                <a:spcPct val="20000"/>
              </a:spcBef>
              <a:spcAft>
                <a:spcPts val="600"/>
              </a:spcAft>
              <a:buClr>
                <a:srgbClr val="A9A57C"/>
              </a:buClr>
              <a:defRPr/>
            </a:pPr>
            <a:r>
              <a:rPr lang="en-US" sz="1400" dirty="0">
                <a:latin typeface="+mj-lt"/>
              </a:rPr>
              <a:t>Answering your challenge questions is one way to unlock your account or reset your username and password</a:t>
            </a:r>
          </a:p>
          <a:p>
            <a:pPr marL="114300" lvl="0" defTabSz="914400">
              <a:spcBef>
                <a:spcPct val="20000"/>
              </a:spcBef>
              <a:buClr>
                <a:srgbClr val="A9A57C"/>
              </a:buClr>
              <a:defRPr/>
            </a:pPr>
            <a:r>
              <a:rPr lang="en-US" sz="1400" b="1" u="sng" dirty="0">
                <a:latin typeface="+mj-lt"/>
              </a:rPr>
              <a:t>Questions 1 and 2:</a:t>
            </a:r>
          </a:p>
          <a:p>
            <a:pPr marL="173038" lvl="0" indent="-173038" defTabSz="914400">
              <a:spcBef>
                <a:spcPct val="20000"/>
              </a:spcBef>
              <a:spcAft>
                <a:spcPts val="600"/>
              </a:spcAft>
              <a:buClr>
                <a:srgbClr val="A9A57C"/>
              </a:buClr>
              <a:buFont typeface="Arial" pitchFamily="34" charset="0"/>
              <a:buChar char="•"/>
              <a:tabLst>
                <a:tab pos="173038" algn="l"/>
              </a:tabLst>
              <a:defRPr/>
            </a:pPr>
            <a:r>
              <a:rPr lang="en-US" sz="1400" dirty="0">
                <a:latin typeface="+mj-lt"/>
              </a:rPr>
              <a:t>Select a question from the dropdown menu and then enter your answer</a:t>
            </a:r>
          </a:p>
          <a:p>
            <a:pPr marL="114300" lvl="0" defTabSz="914400">
              <a:spcBef>
                <a:spcPct val="20000"/>
              </a:spcBef>
              <a:buClr>
                <a:srgbClr val="A9A57C"/>
              </a:buClr>
              <a:defRPr/>
            </a:pPr>
            <a:r>
              <a:rPr lang="en-US" sz="1400" b="1" u="sng" dirty="0">
                <a:latin typeface="+mj-lt"/>
              </a:rPr>
              <a:t>Questions 3 and 4:</a:t>
            </a:r>
          </a:p>
          <a:p>
            <a:pPr marL="171450" lvl="0" indent="-171450" defTabSz="914400">
              <a:spcBef>
                <a:spcPct val="20000"/>
              </a:spcBef>
              <a:buClr>
                <a:srgbClr val="A9A57C"/>
              </a:buClr>
              <a:buFont typeface="Arial" pitchFamily="34" charset="0"/>
              <a:buChar char="•"/>
              <a:defRPr/>
            </a:pPr>
            <a:r>
              <a:rPr lang="en-US" sz="1400" dirty="0">
                <a:latin typeface="+mj-lt"/>
              </a:rPr>
              <a:t>Make up your own question and enter your answer</a:t>
            </a:r>
          </a:p>
          <a:p>
            <a:pPr marL="171450" lvl="0" indent="-171450" defTabSz="914400">
              <a:spcBef>
                <a:spcPct val="20000"/>
              </a:spcBef>
              <a:buClr>
                <a:srgbClr val="A9A57C"/>
              </a:buClr>
              <a:buFont typeface="Arial" pitchFamily="34" charset="0"/>
              <a:buChar char="•"/>
              <a:defRPr/>
            </a:pPr>
            <a:r>
              <a:rPr lang="en-US" sz="1400" dirty="0">
                <a:latin typeface="+mj-lt"/>
              </a:rPr>
              <a:t>Make sure the answers will be easy to </a:t>
            </a:r>
            <a:r>
              <a:rPr lang="en-US" sz="1400" dirty="0" smtClean="0">
                <a:latin typeface="+mj-lt"/>
              </a:rPr>
              <a:t>remember</a:t>
            </a:r>
          </a:p>
          <a:p>
            <a:pPr marL="171450" lvl="0" indent="-171450" defTabSz="914400">
              <a:spcBef>
                <a:spcPct val="20000"/>
              </a:spcBef>
              <a:buClr>
                <a:srgbClr val="A9A57C"/>
              </a:buClr>
              <a:buFont typeface="Arial" pitchFamily="34" charset="0"/>
              <a:buChar char="•"/>
              <a:defRPr/>
            </a:pPr>
            <a:r>
              <a:rPr lang="en-US" sz="1400" b="1" dirty="0" smtClean="0">
                <a:latin typeface="+mj-lt"/>
              </a:rPr>
              <a:t>It can’t have the same answer as a previous question or contain any of your personal identification information.</a:t>
            </a:r>
          </a:p>
          <a:p>
            <a:pPr lvl="0" defTabSz="914400">
              <a:spcBef>
                <a:spcPct val="20000"/>
              </a:spcBef>
              <a:buClr>
                <a:srgbClr val="A9A57C"/>
              </a:buClr>
              <a:defRPr/>
            </a:pPr>
            <a:endParaRPr lang="en-US" sz="1400" dirty="0">
              <a:latin typeface="+mj-lt"/>
            </a:endParaRPr>
          </a:p>
          <a:p>
            <a:pPr marL="114300" lvl="0" defTabSz="914400">
              <a:spcBef>
                <a:spcPct val="20000"/>
              </a:spcBef>
              <a:buClr>
                <a:srgbClr val="A9A57C"/>
              </a:buClr>
              <a:defRPr/>
            </a:pPr>
            <a:r>
              <a:rPr lang="en-US" sz="1400" b="1" u="sng" dirty="0" smtClean="0">
                <a:latin typeface="+mj-lt"/>
              </a:rPr>
              <a:t>Question </a:t>
            </a:r>
            <a:r>
              <a:rPr lang="en-US" sz="1400" b="1" u="sng" dirty="0">
                <a:latin typeface="+mj-lt"/>
              </a:rPr>
              <a:t>5:</a:t>
            </a:r>
          </a:p>
          <a:p>
            <a:pPr marL="171450" lvl="0" indent="-171450" defTabSz="914400">
              <a:spcBef>
                <a:spcPct val="20000"/>
              </a:spcBef>
              <a:buClr>
                <a:srgbClr val="A9A57C"/>
              </a:buClr>
              <a:buFont typeface="Arial" pitchFamily="34" charset="0"/>
              <a:buChar char="•"/>
              <a:defRPr/>
            </a:pPr>
            <a:r>
              <a:rPr lang="en-US" sz="1400" dirty="0">
                <a:latin typeface="+mj-lt"/>
              </a:rPr>
              <a:t>Enter a significant date</a:t>
            </a:r>
          </a:p>
          <a:p>
            <a:pPr marL="171450" lvl="0" indent="-171450" defTabSz="914400">
              <a:spcBef>
                <a:spcPct val="20000"/>
              </a:spcBef>
              <a:buClr>
                <a:srgbClr val="A9A57C"/>
              </a:buClr>
              <a:buFont typeface="Arial" pitchFamily="34" charset="0"/>
              <a:buChar char="•"/>
              <a:defRPr/>
            </a:pPr>
            <a:r>
              <a:rPr lang="en-US" sz="1400" b="1" dirty="0">
                <a:latin typeface="+mj-lt"/>
              </a:rPr>
              <a:t>It can’t be your date of birth </a:t>
            </a:r>
          </a:p>
          <a:p>
            <a:pPr marL="171450" lvl="0" indent="-171450" defTabSz="914400">
              <a:spcBef>
                <a:spcPct val="20000"/>
              </a:spcBef>
              <a:buClr>
                <a:srgbClr val="A9A57C"/>
              </a:buClr>
              <a:buFont typeface="Arial" pitchFamily="34" charset="0"/>
              <a:buChar char="•"/>
              <a:defRPr/>
            </a:pPr>
            <a:r>
              <a:rPr lang="en-US" sz="1400" dirty="0">
                <a:latin typeface="+mj-lt"/>
              </a:rPr>
              <a:t>Examples of dates:</a:t>
            </a:r>
          </a:p>
          <a:p>
            <a:pPr marL="398463" lvl="1" indent="-109538" defTabSz="914400">
              <a:spcBef>
                <a:spcPct val="20000"/>
              </a:spcBef>
              <a:buClr>
                <a:srgbClr val="9CBEBD"/>
              </a:buClr>
              <a:buFont typeface="Arial" pitchFamily="34" charset="0"/>
              <a:buChar char="•"/>
              <a:defRPr/>
            </a:pPr>
            <a:r>
              <a:rPr lang="en-US" sz="1400" dirty="0">
                <a:latin typeface="+mj-lt"/>
              </a:rPr>
              <a:t>Favorite holiday</a:t>
            </a:r>
          </a:p>
          <a:p>
            <a:pPr marL="398463" lvl="1" indent="-109538" defTabSz="914400">
              <a:spcBef>
                <a:spcPct val="20000"/>
              </a:spcBef>
              <a:buClr>
                <a:srgbClr val="9CBEBD"/>
              </a:buClr>
              <a:buFont typeface="Arial" pitchFamily="34" charset="0"/>
              <a:buChar char="•"/>
              <a:defRPr/>
            </a:pPr>
            <a:r>
              <a:rPr lang="en-US" sz="1400" dirty="0">
                <a:latin typeface="+mj-lt"/>
              </a:rPr>
              <a:t>Sibling or parent date of birth</a:t>
            </a:r>
          </a:p>
        </p:txBody>
      </p:sp>
      <p:sp>
        <p:nvSpPr>
          <p:cNvPr id="2" name="TextBox 1"/>
          <p:cNvSpPr txBox="1"/>
          <p:nvPr/>
        </p:nvSpPr>
        <p:spPr>
          <a:xfrm>
            <a:off x="7470447" y="6604558"/>
            <a:ext cx="5067302" cy="215444"/>
          </a:xfrm>
          <a:prstGeom prst="rect">
            <a:avLst/>
          </a:prstGeom>
          <a:noFill/>
        </p:spPr>
        <p:txBody>
          <a:bodyPr wrap="square" rtlCol="0">
            <a:spAutoFit/>
          </a:bodyPr>
          <a:lstStyle/>
          <a:p>
            <a:r>
              <a:rPr lang="en-US" sz="800" dirty="0"/>
              <a:t>retrieved from: http://</a:t>
            </a:r>
            <a:r>
              <a:rPr lang="en-US" sz="800" dirty="0" smtClean="0"/>
              <a:t>www.wallpaperup.com/138213/DAREDEVIL_marvel_superhero_gq.html</a:t>
            </a:r>
            <a:endParaRPr lang="en-US" sz="800" dirty="0"/>
          </a:p>
        </p:txBody>
      </p:sp>
      <p:sp>
        <p:nvSpPr>
          <p:cNvPr id="5" name="Slide Number Placeholder 4"/>
          <p:cNvSpPr>
            <a:spLocks noGrp="1"/>
          </p:cNvSpPr>
          <p:nvPr>
            <p:ph type="sldNum" sz="quarter" idx="12"/>
          </p:nvPr>
        </p:nvSpPr>
        <p:spPr>
          <a:xfrm>
            <a:off x="10956308" y="-334963"/>
            <a:ext cx="1142245" cy="669925"/>
          </a:xfrm>
        </p:spPr>
        <p:txBody>
          <a:bodyPr/>
          <a:lstStyle/>
          <a:p>
            <a:fld id="{D57F1E4F-1CFF-5643-939E-02111984F565}" type="slidenum">
              <a:rPr lang="en-US" sz="1200" smtClean="0">
                <a:solidFill>
                  <a:schemeClr val="tx1"/>
                </a:solidFill>
              </a:rPr>
              <a:t>6</a:t>
            </a:fld>
            <a:endParaRPr lang="en-US" sz="1200" dirty="0">
              <a:solidFill>
                <a:schemeClr val="tx1"/>
              </a:solidFill>
            </a:endParaRPr>
          </a:p>
        </p:txBody>
      </p:sp>
    </p:spTree>
    <p:extLst>
      <p:ext uri="{BB962C8B-B14F-4D97-AF65-F5344CB8AC3E}">
        <p14:creationId xmlns:p14="http://schemas.microsoft.com/office/powerpoint/2010/main" val="2496320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wallup.net/wp-content/uploads/2015/12/225496-superhero-Marvel_Cinematic_Universe-Marvel_Heroes-Deadpool-Blo0p-736x4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221"/>
            <a:ext cx="12192000" cy="688722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2" descr="Get your secure code from the e-mail titled &quot;Important: Your FSA ID E-mail Validation - Action Required&quot; and enter the secure code in the e-mail verification Web page"/>
          <p:cNvGrpSpPr>
            <a:grpSpLocks/>
          </p:cNvGrpSpPr>
          <p:nvPr/>
        </p:nvGrpSpPr>
        <p:grpSpPr bwMode="auto">
          <a:xfrm>
            <a:off x="2916726" y="2992090"/>
            <a:ext cx="4740698" cy="2738753"/>
            <a:chOff x="838200" y="3960812"/>
            <a:chExt cx="4611687" cy="2287588"/>
          </a:xfrm>
        </p:grpSpPr>
        <p:pic>
          <p:nvPicPr>
            <p:cNvPr id="7" name="Picture 4"/>
            <p:cNvPicPr>
              <a:picLocks noChangeAspect="1"/>
            </p:cNvPicPr>
            <p:nvPr/>
          </p:nvPicPr>
          <p:blipFill>
            <a:blip r:embed="rId3">
              <a:extLst>
                <a:ext uri="{28A0092B-C50C-407E-A947-70E740481C1C}">
                  <a14:useLocalDpi xmlns:a14="http://schemas.microsoft.com/office/drawing/2010/main" val="0"/>
                </a:ext>
              </a:extLst>
            </a:blip>
            <a:srcRect b="15767"/>
            <a:stretch>
              <a:fillRect/>
            </a:stretch>
          </p:blipFill>
          <p:spPr bwMode="auto">
            <a:xfrm>
              <a:off x="838200" y="3960812"/>
              <a:ext cx="4600575" cy="22875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2" name="TextBox 11"/>
            <p:cNvSpPr txBox="1">
              <a:spLocks noChangeArrowheads="1"/>
            </p:cNvSpPr>
            <p:nvPr/>
          </p:nvSpPr>
          <p:spPr bwMode="auto">
            <a:xfrm>
              <a:off x="2325687" y="4449762"/>
              <a:ext cx="31242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b="1" dirty="0">
                  <a:solidFill>
                    <a:srgbClr val="FF0000"/>
                  </a:solidFill>
                  <a:latin typeface="+mj-lt"/>
                </a:rPr>
                <a:t>E-mail With Your Secure Code</a:t>
              </a:r>
            </a:p>
          </p:txBody>
        </p:sp>
      </p:grpSp>
      <p:pic>
        <p:nvPicPr>
          <p:cNvPr id="13" name="Picture 3"/>
          <p:cNvPicPr>
            <a:picLocks noChangeAspect="1"/>
          </p:cNvPicPr>
          <p:nvPr/>
        </p:nvPicPr>
        <p:blipFill>
          <a:blip r:embed="rId4">
            <a:extLst>
              <a:ext uri="{28A0092B-C50C-407E-A947-70E740481C1C}">
                <a14:useLocalDpi xmlns:a14="http://schemas.microsoft.com/office/drawing/2010/main" val="0"/>
              </a:ext>
            </a:extLst>
          </a:blip>
          <a:srcRect t="23154" b="2481"/>
          <a:stretch>
            <a:fillRect/>
          </a:stretch>
        </p:blipFill>
        <p:spPr bwMode="auto">
          <a:xfrm>
            <a:off x="429536" y="168235"/>
            <a:ext cx="5232400" cy="24844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4" name="Oval 13"/>
          <p:cNvSpPr/>
          <p:nvPr/>
        </p:nvSpPr>
        <p:spPr bwMode="auto">
          <a:xfrm>
            <a:off x="2916725" y="2073998"/>
            <a:ext cx="609600" cy="3048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15" name="Oval 14"/>
          <p:cNvSpPr/>
          <p:nvPr/>
        </p:nvSpPr>
        <p:spPr bwMode="auto">
          <a:xfrm>
            <a:off x="3152665" y="3831085"/>
            <a:ext cx="609600" cy="304800"/>
          </a:xfrm>
          <a:prstGeom prst="ellipse">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cxnSp>
        <p:nvCxnSpPr>
          <p:cNvPr id="16" name="Straight Arrow Connector 15"/>
          <p:cNvCxnSpPr/>
          <p:nvPr/>
        </p:nvCxnSpPr>
        <p:spPr bwMode="auto">
          <a:xfrm flipH="1" flipV="1">
            <a:off x="3221525" y="2378798"/>
            <a:ext cx="235940" cy="1440381"/>
          </a:xfrm>
          <a:prstGeom prst="straightConnector1">
            <a:avLst/>
          </a:prstGeom>
          <a:ln w="12700">
            <a:solidFill>
              <a:srgbClr val="C00000"/>
            </a:solidFill>
            <a:tailEnd type="arrow"/>
          </a:ln>
        </p:spPr>
        <p:style>
          <a:lnRef idx="2">
            <a:schemeClr val="accent1"/>
          </a:lnRef>
          <a:fillRef idx="0">
            <a:schemeClr val="accent1"/>
          </a:fillRef>
          <a:effectRef idx="1">
            <a:schemeClr val="accent1"/>
          </a:effectRef>
          <a:fontRef idx="minor">
            <a:schemeClr val="tx1"/>
          </a:fontRef>
        </p:style>
      </p:cxnSp>
      <p:sp>
        <p:nvSpPr>
          <p:cNvPr id="20" name="TextBox 2"/>
          <p:cNvSpPr txBox="1">
            <a:spLocks noChangeArrowheads="1"/>
          </p:cNvSpPr>
          <p:nvPr/>
        </p:nvSpPr>
        <p:spPr bwMode="auto">
          <a:xfrm>
            <a:off x="2482181" y="630614"/>
            <a:ext cx="31242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defTabSz="457200" eaLnBrk="0" fontAlgn="base" hangingPunct="0">
              <a:spcBef>
                <a:spcPct val="0"/>
              </a:spcBef>
              <a:spcAft>
                <a:spcPct val="0"/>
              </a:spcAft>
              <a:defRPr>
                <a:solidFill>
                  <a:schemeClr val="tx1"/>
                </a:solidFill>
                <a:latin typeface="Arial" charset="0"/>
                <a:cs typeface="Arial" charset="0"/>
              </a:defRPr>
            </a:lvl6pPr>
            <a:lvl7pPr marL="2971800" indent="-228600" defTabSz="457200" eaLnBrk="0" fontAlgn="base" hangingPunct="0">
              <a:spcBef>
                <a:spcPct val="0"/>
              </a:spcBef>
              <a:spcAft>
                <a:spcPct val="0"/>
              </a:spcAft>
              <a:defRPr>
                <a:solidFill>
                  <a:schemeClr val="tx1"/>
                </a:solidFill>
                <a:latin typeface="Arial" charset="0"/>
                <a:cs typeface="Arial" charset="0"/>
              </a:defRPr>
            </a:lvl7pPr>
            <a:lvl8pPr marL="3429000" indent="-228600" defTabSz="457200" eaLnBrk="0" fontAlgn="base" hangingPunct="0">
              <a:spcBef>
                <a:spcPct val="0"/>
              </a:spcBef>
              <a:spcAft>
                <a:spcPct val="0"/>
              </a:spcAft>
              <a:defRPr>
                <a:solidFill>
                  <a:schemeClr val="tx1"/>
                </a:solidFill>
                <a:latin typeface="Arial" charset="0"/>
                <a:cs typeface="Arial" charset="0"/>
              </a:defRPr>
            </a:lvl8pPr>
            <a:lvl9pPr marL="3886200" indent="-228600" defTabSz="4572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sz="1600" b="1" dirty="0">
                <a:solidFill>
                  <a:srgbClr val="FF0000"/>
                </a:solidFill>
                <a:latin typeface="+mj-lt"/>
              </a:rPr>
              <a:t>E-mail Verification Page</a:t>
            </a:r>
          </a:p>
        </p:txBody>
      </p:sp>
      <p:sp>
        <p:nvSpPr>
          <p:cNvPr id="18" name="TextBox 17"/>
          <p:cNvSpPr txBox="1"/>
          <p:nvPr/>
        </p:nvSpPr>
        <p:spPr>
          <a:xfrm>
            <a:off x="6095323" y="168235"/>
            <a:ext cx="5909572" cy="769441"/>
          </a:xfrm>
          <a:prstGeom prst="rect">
            <a:avLst/>
          </a:prstGeom>
          <a:noFill/>
        </p:spPr>
        <p:txBody>
          <a:bodyPr wrap="square" rtlCol="0">
            <a:spAutoFit/>
          </a:bodyPr>
          <a:lstStyle/>
          <a:p>
            <a:r>
              <a:rPr lang="en-US" sz="4400" dirty="0" smtClean="0">
                <a:latin typeface="Showcard Gothic" panose="04020904020102020604" pitchFamily="82" charset="0"/>
              </a:rPr>
              <a:t>Verify Your E-mail</a:t>
            </a:r>
            <a:endParaRPr lang="en-US" sz="4400" dirty="0">
              <a:latin typeface="Showcard Gothic" panose="04020904020102020604" pitchFamily="82" charset="0"/>
            </a:endParaRPr>
          </a:p>
        </p:txBody>
      </p:sp>
      <p:sp>
        <p:nvSpPr>
          <p:cNvPr id="19" name="TextBox 18"/>
          <p:cNvSpPr txBox="1"/>
          <p:nvPr/>
        </p:nvSpPr>
        <p:spPr>
          <a:xfrm>
            <a:off x="6373640" y="1113576"/>
            <a:ext cx="5631255" cy="1200329"/>
          </a:xfrm>
          <a:prstGeom prst="rect">
            <a:avLst/>
          </a:prstGeom>
          <a:noFill/>
        </p:spPr>
        <p:txBody>
          <a:bodyPr wrap="square" rtlCol="0">
            <a:spAutoFit/>
          </a:bodyPr>
          <a:lstStyle/>
          <a:p>
            <a:pPr marL="285750" indent="-285750">
              <a:buFont typeface="Arial" panose="020B0604020202020204" pitchFamily="34" charset="0"/>
              <a:buChar char="•"/>
              <a:defRPr/>
            </a:pPr>
            <a:r>
              <a:rPr lang="en-US" dirty="0" smtClean="0"/>
              <a:t>Once </a:t>
            </a:r>
            <a:r>
              <a:rPr lang="en-US" dirty="0"/>
              <a:t>you verify your e-mail, you can use your e-mail address as your username when logging in to Department of Education </a:t>
            </a:r>
            <a:r>
              <a:rPr lang="en-US" dirty="0" smtClean="0"/>
              <a:t>websites</a:t>
            </a:r>
          </a:p>
        </p:txBody>
      </p:sp>
      <p:sp>
        <p:nvSpPr>
          <p:cNvPr id="21" name="TextBox 20"/>
          <p:cNvSpPr txBox="1"/>
          <p:nvPr/>
        </p:nvSpPr>
        <p:spPr>
          <a:xfrm>
            <a:off x="7705331" y="2514702"/>
            <a:ext cx="4438760" cy="3970318"/>
          </a:xfrm>
          <a:prstGeom prst="rect">
            <a:avLst/>
          </a:prstGeom>
          <a:noFill/>
        </p:spPr>
        <p:txBody>
          <a:bodyPr wrap="square" rtlCol="0">
            <a:spAutoFit/>
          </a:bodyPr>
          <a:lstStyle/>
          <a:p>
            <a:pPr>
              <a:defRPr/>
            </a:pPr>
            <a:r>
              <a:rPr lang="en-US" b="1" u="sng" dirty="0">
                <a:latin typeface="+mj-lt"/>
              </a:rPr>
              <a:t>How to Verify Your E-mail</a:t>
            </a:r>
          </a:p>
          <a:p>
            <a:pPr marL="285750" indent="-285750">
              <a:buFont typeface="Arial" panose="020B0604020202020204" pitchFamily="34" charset="0"/>
              <a:buChar char="•"/>
              <a:defRPr/>
            </a:pPr>
            <a:r>
              <a:rPr lang="en-US" dirty="0">
                <a:latin typeface="+mj-lt"/>
              </a:rPr>
              <a:t>Do not close the E-mail Verification page</a:t>
            </a:r>
          </a:p>
          <a:p>
            <a:pPr marL="285750" indent="-285750">
              <a:buFont typeface="Arial" panose="020B0604020202020204" pitchFamily="34" charset="0"/>
              <a:buChar char="•"/>
              <a:defRPr/>
            </a:pPr>
            <a:r>
              <a:rPr lang="en-US" u="sng" dirty="0"/>
              <a:t>FSA-ID@ed.gov</a:t>
            </a:r>
            <a:r>
              <a:rPr lang="en-US" dirty="0" smtClean="0">
                <a:latin typeface="+mj-lt"/>
              </a:rPr>
              <a:t> sends an </a:t>
            </a:r>
            <a:r>
              <a:rPr lang="en-US" dirty="0">
                <a:latin typeface="+mj-lt"/>
              </a:rPr>
              <a:t>e-mail with a secure code</a:t>
            </a:r>
          </a:p>
          <a:p>
            <a:pPr marL="285750" indent="-285750">
              <a:buFont typeface="Arial" panose="020B0604020202020204" pitchFamily="34" charset="0"/>
              <a:buChar char="•"/>
              <a:defRPr/>
            </a:pPr>
            <a:r>
              <a:rPr lang="en-US" dirty="0">
                <a:latin typeface="+mj-lt"/>
              </a:rPr>
              <a:t>Log in to your e-mail account using a different tab or browser window or another device</a:t>
            </a:r>
          </a:p>
          <a:p>
            <a:pPr marL="285750" indent="-285750">
              <a:buFont typeface="Arial" panose="020B0604020202020204" pitchFamily="34" charset="0"/>
              <a:buChar char="•"/>
              <a:defRPr/>
            </a:pPr>
            <a:r>
              <a:rPr lang="en-US" dirty="0">
                <a:latin typeface="+mj-lt"/>
              </a:rPr>
              <a:t>Look for an e-mail with the subject line, </a:t>
            </a:r>
            <a:r>
              <a:rPr lang="en-US" b="1" dirty="0">
                <a:latin typeface="+mj-lt"/>
              </a:rPr>
              <a:t>“Important: Your FSA ID E-mail Validation - Action Required”</a:t>
            </a:r>
          </a:p>
          <a:p>
            <a:pPr marL="285750" indent="-285750">
              <a:buFont typeface="Arial" panose="020B0604020202020204" pitchFamily="34" charset="0"/>
              <a:buChar char="•"/>
              <a:defRPr/>
            </a:pPr>
            <a:r>
              <a:rPr lang="en-US" dirty="0">
                <a:latin typeface="+mj-lt"/>
              </a:rPr>
              <a:t>The e-mail will include a six-digit, numeric code that you will enter in the “Secure Code” data field</a:t>
            </a:r>
          </a:p>
        </p:txBody>
      </p:sp>
      <p:sp>
        <p:nvSpPr>
          <p:cNvPr id="2" name="TextBox 1"/>
          <p:cNvSpPr txBox="1"/>
          <p:nvPr/>
        </p:nvSpPr>
        <p:spPr>
          <a:xfrm>
            <a:off x="0" y="6625046"/>
            <a:ext cx="5433336" cy="215444"/>
          </a:xfrm>
          <a:prstGeom prst="rect">
            <a:avLst/>
          </a:prstGeom>
          <a:noFill/>
        </p:spPr>
        <p:txBody>
          <a:bodyPr wrap="square" rtlCol="0">
            <a:spAutoFit/>
          </a:bodyPr>
          <a:lstStyle/>
          <a:p>
            <a:r>
              <a:rPr lang="en-US" sz="800" dirty="0"/>
              <a:t>retrieved from: http://wallup.net/superhero-marvel-cinematic-universe-marvel-heroes-deadpool-blo0p/</a:t>
            </a:r>
          </a:p>
        </p:txBody>
      </p:sp>
      <p:sp>
        <p:nvSpPr>
          <p:cNvPr id="4" name="Slide Number Placeholder 3"/>
          <p:cNvSpPr>
            <a:spLocks noGrp="1"/>
          </p:cNvSpPr>
          <p:nvPr>
            <p:ph type="sldNum" sz="quarter" idx="12"/>
          </p:nvPr>
        </p:nvSpPr>
        <p:spPr>
          <a:xfrm>
            <a:off x="10898746" y="-367525"/>
            <a:ext cx="1142245" cy="669925"/>
          </a:xfrm>
        </p:spPr>
        <p:txBody>
          <a:bodyPr/>
          <a:lstStyle/>
          <a:p>
            <a:fld id="{D57F1E4F-1CFF-5643-939E-02111984F565}" type="slidenum">
              <a:rPr lang="en-US" sz="1200" smtClean="0">
                <a:solidFill>
                  <a:schemeClr val="tx1"/>
                </a:solidFill>
              </a:rPr>
              <a:t>7</a:t>
            </a:fld>
            <a:endParaRPr lang="en-US" sz="1200" dirty="0">
              <a:solidFill>
                <a:schemeClr val="tx1"/>
              </a:solidFill>
            </a:endParaRPr>
          </a:p>
        </p:txBody>
      </p:sp>
    </p:spTree>
    <p:extLst>
      <p:ext uri="{BB962C8B-B14F-4D97-AF65-F5344CB8AC3E}">
        <p14:creationId xmlns:p14="http://schemas.microsoft.com/office/powerpoint/2010/main" val="26095085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170" name="Picture 2" descr="http://img1.ndsstatic.com/wallpapers/1b7ef4cf469b009f51ee874df255d546_large.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10" y="0"/>
            <a:ext cx="12345909" cy="69064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SA ID Created Web page"/>
          <p:cNvPicPr>
            <a:picLocks noChangeAspect="1"/>
          </p:cNvPicPr>
          <p:nvPr/>
        </p:nvPicPr>
        <p:blipFill>
          <a:blip r:embed="rId3"/>
          <a:srcRect/>
          <a:stretch>
            <a:fillRect/>
          </a:stretch>
        </p:blipFill>
        <p:spPr bwMode="auto">
          <a:xfrm>
            <a:off x="0" y="1122630"/>
            <a:ext cx="5160475" cy="5652381"/>
          </a:xfrm>
          <a:prstGeom prst="rect">
            <a:avLst/>
          </a:prstGeom>
          <a:noFill/>
          <a:ln w="952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62" y="135802"/>
            <a:ext cx="11271565" cy="646331"/>
          </a:xfrm>
          <a:prstGeom prst="rect">
            <a:avLst/>
          </a:prstGeom>
          <a:noFill/>
        </p:spPr>
        <p:txBody>
          <a:bodyPr wrap="square" rtlCol="0">
            <a:spAutoFit/>
          </a:bodyPr>
          <a:lstStyle/>
          <a:p>
            <a:r>
              <a:rPr lang="en-US" sz="3600" dirty="0" smtClean="0">
                <a:latin typeface="Showcard Gothic" panose="04020904020102020604" pitchFamily="82" charset="0"/>
              </a:rPr>
              <a:t>The FSA ID is Created…Now What?</a:t>
            </a:r>
            <a:endParaRPr lang="en-US" sz="3600" dirty="0">
              <a:latin typeface="Showcard Gothic" panose="04020904020102020604" pitchFamily="82" charset="0"/>
            </a:endParaRPr>
          </a:p>
        </p:txBody>
      </p:sp>
      <p:sp>
        <p:nvSpPr>
          <p:cNvPr id="5" name="TextBox 4"/>
          <p:cNvSpPr txBox="1"/>
          <p:nvPr/>
        </p:nvSpPr>
        <p:spPr>
          <a:xfrm>
            <a:off x="5314385" y="809499"/>
            <a:ext cx="6590923" cy="3139321"/>
          </a:xfrm>
          <a:prstGeom prst="rect">
            <a:avLst/>
          </a:prstGeom>
          <a:noFill/>
        </p:spPr>
        <p:txBody>
          <a:bodyPr wrap="square" rtlCol="0">
            <a:spAutoFit/>
          </a:bodyPr>
          <a:lstStyle/>
          <a:p>
            <a:pPr marL="171450" indent="-171450">
              <a:buFont typeface="Arial" panose="020B0604020202020204" pitchFamily="34" charset="0"/>
              <a:buChar char="•"/>
              <a:defRPr/>
            </a:pPr>
            <a:r>
              <a:rPr lang="en-US" dirty="0"/>
              <a:t>You can log in to fafsa.gov and complete, sign, and submit a new (original) FAFSA</a:t>
            </a:r>
          </a:p>
          <a:p>
            <a:pPr marL="171450" indent="-171450">
              <a:buFont typeface="Arial" panose="020B0604020202020204" pitchFamily="34" charset="0"/>
              <a:buChar char="•"/>
              <a:defRPr/>
            </a:pPr>
            <a:r>
              <a:rPr lang="en-US" dirty="0"/>
              <a:t>If you didn’t provide or link to a PIN, then your info will be sent to the Social Security Administration for confirmation</a:t>
            </a:r>
          </a:p>
          <a:p>
            <a:pPr marL="171450" indent="-171450">
              <a:buFont typeface="Arial" panose="020B0604020202020204" pitchFamily="34" charset="0"/>
              <a:buChar char="•"/>
              <a:defRPr/>
            </a:pPr>
            <a:r>
              <a:rPr lang="en-US" dirty="0"/>
              <a:t>SSA review will take 1-3 days</a:t>
            </a:r>
          </a:p>
          <a:p>
            <a:pPr marL="171450" indent="-171450">
              <a:buFont typeface="Arial" panose="020B0604020202020204" pitchFamily="34" charset="0"/>
              <a:buChar char="•"/>
              <a:defRPr/>
            </a:pPr>
            <a:r>
              <a:rPr lang="en-US" dirty="0"/>
              <a:t>Until your info is verified, you won’t be able to take certain actions, such as correct your FAFSA, submit a renewal FAFSA, or sign a Master Promissory Note</a:t>
            </a:r>
            <a:r>
              <a:rPr lang="en-US" dirty="0" smtClean="0"/>
              <a:t>.</a:t>
            </a:r>
          </a:p>
          <a:p>
            <a:pPr marL="171450" indent="-171450">
              <a:buFont typeface="Arial" panose="020B0604020202020204" pitchFamily="34" charset="0"/>
              <a:buChar char="•"/>
              <a:defRPr/>
            </a:pPr>
            <a:endParaRPr lang="en-US" dirty="0" smtClean="0"/>
          </a:p>
          <a:p>
            <a:endParaRPr lang="en-US" dirty="0"/>
          </a:p>
        </p:txBody>
      </p:sp>
      <p:sp>
        <p:nvSpPr>
          <p:cNvPr id="6" name="TextBox 5"/>
          <p:cNvSpPr txBox="1"/>
          <p:nvPr/>
        </p:nvSpPr>
        <p:spPr>
          <a:xfrm>
            <a:off x="5027694" y="3549596"/>
            <a:ext cx="4190918" cy="3637919"/>
          </a:xfrm>
          <a:prstGeom prst="rect">
            <a:avLst/>
          </a:prstGeom>
          <a:noFill/>
        </p:spPr>
        <p:txBody>
          <a:bodyPr wrap="square" rtlCol="0">
            <a:spAutoFit/>
          </a:bodyPr>
          <a:lstStyle/>
          <a:p>
            <a:pPr marL="342900" lvl="0" indent="-228600" defTabSz="914400">
              <a:spcBef>
                <a:spcPct val="20000"/>
              </a:spcBef>
              <a:spcAft>
                <a:spcPts val="1200"/>
              </a:spcAft>
              <a:buClr>
                <a:srgbClr val="A9A57C"/>
              </a:buClr>
              <a:buFont typeface="Arial" charset="0"/>
              <a:buChar char="•"/>
            </a:pPr>
            <a:r>
              <a:rPr lang="en-US" altLang="en-US" sz="1600" dirty="0">
                <a:solidFill>
                  <a:schemeClr val="bg1"/>
                </a:solidFill>
              </a:rPr>
              <a:t>You should receive an e-mail informing you of the results of the SSA </a:t>
            </a:r>
            <a:r>
              <a:rPr lang="en-US" altLang="en-US" sz="1600" dirty="0" smtClean="0">
                <a:solidFill>
                  <a:schemeClr val="bg1"/>
                </a:solidFill>
              </a:rPr>
              <a:t>review</a:t>
            </a:r>
          </a:p>
          <a:p>
            <a:pPr marL="342900" lvl="0" indent="-228600" defTabSz="914400">
              <a:spcBef>
                <a:spcPct val="20000"/>
              </a:spcBef>
              <a:spcAft>
                <a:spcPts val="1200"/>
              </a:spcAft>
              <a:buClr>
                <a:srgbClr val="A9A57C"/>
              </a:buClr>
              <a:buFont typeface="Arial" charset="0"/>
              <a:buChar char="•"/>
            </a:pPr>
            <a:r>
              <a:rPr lang="en-US" altLang="en-US" sz="1600" dirty="0" smtClean="0">
                <a:solidFill>
                  <a:schemeClr val="bg1"/>
                </a:solidFill>
              </a:rPr>
              <a:t>If </a:t>
            </a:r>
            <a:r>
              <a:rPr lang="en-US" altLang="en-US" sz="1600" dirty="0">
                <a:solidFill>
                  <a:schemeClr val="bg1"/>
                </a:solidFill>
              </a:rPr>
              <a:t>there is an issue, log in at </a:t>
            </a:r>
            <a:r>
              <a:rPr lang="en-US" altLang="en-US" sz="1600" dirty="0">
                <a:solidFill>
                  <a:schemeClr val="bg1"/>
                </a:solidFill>
                <a:hlinkClick r:id="rId4"/>
              </a:rPr>
              <a:t>FSAID.ed.gov</a:t>
            </a:r>
            <a:r>
              <a:rPr lang="en-US" altLang="en-US" sz="1600" dirty="0">
                <a:solidFill>
                  <a:schemeClr val="bg1"/>
                </a:solidFill>
              </a:rPr>
              <a:t> using the “Edit My FSA ID” tab and review/update your profile </a:t>
            </a:r>
            <a:r>
              <a:rPr lang="en-US" altLang="en-US" sz="1600" dirty="0" smtClean="0">
                <a:solidFill>
                  <a:schemeClr val="bg1"/>
                </a:solidFill>
              </a:rPr>
              <a:t>info.</a:t>
            </a:r>
          </a:p>
          <a:p>
            <a:pPr marL="342900" lvl="0" indent="-228600" defTabSz="914400">
              <a:spcBef>
                <a:spcPct val="20000"/>
              </a:spcBef>
              <a:spcAft>
                <a:spcPts val="1200"/>
              </a:spcAft>
              <a:buClr>
                <a:srgbClr val="A9A57C"/>
              </a:buClr>
              <a:buFont typeface="Arial" charset="0"/>
              <a:buChar char="•"/>
            </a:pPr>
            <a:r>
              <a:rPr lang="en-US" altLang="en-US" sz="1600" dirty="0" smtClean="0">
                <a:solidFill>
                  <a:schemeClr val="bg1"/>
                </a:solidFill>
              </a:rPr>
              <a:t> </a:t>
            </a:r>
            <a:r>
              <a:rPr lang="en-US" altLang="en-US" sz="1600" dirty="0">
                <a:solidFill>
                  <a:schemeClr val="bg1"/>
                </a:solidFill>
              </a:rPr>
              <a:t>If your </a:t>
            </a:r>
            <a:r>
              <a:rPr lang="en-US" altLang="en-US" sz="1600" dirty="0" smtClean="0">
                <a:solidFill>
                  <a:schemeClr val="bg1"/>
                </a:solidFill>
              </a:rPr>
              <a:t>information </a:t>
            </a:r>
            <a:r>
              <a:rPr lang="en-US" altLang="en-US" sz="1600" dirty="0">
                <a:solidFill>
                  <a:schemeClr val="bg1"/>
                </a:solidFill>
              </a:rPr>
              <a:t>is correct, you’ll need to contact the SSA (to find your local SSA office, call 1-800-772-1213 or go to </a:t>
            </a:r>
            <a:r>
              <a:rPr lang="en-US" altLang="en-US" sz="1600" dirty="0">
                <a:solidFill>
                  <a:schemeClr val="bg1"/>
                </a:solidFill>
                <a:hlinkClick r:id="rId5"/>
              </a:rPr>
              <a:t>www.ssa.gov</a:t>
            </a:r>
            <a:r>
              <a:rPr lang="en-US" altLang="en-US" sz="1600" dirty="0">
                <a:solidFill>
                  <a:schemeClr val="bg1"/>
                </a:solidFill>
              </a:rPr>
              <a:t>)</a:t>
            </a:r>
            <a:endParaRPr lang="en-US" sz="1600" b="1" u="sng" dirty="0">
              <a:solidFill>
                <a:schemeClr val="bg1"/>
              </a:solidFill>
            </a:endParaRPr>
          </a:p>
          <a:p>
            <a:endParaRPr lang="en-US" dirty="0"/>
          </a:p>
        </p:txBody>
      </p:sp>
      <p:sp>
        <p:nvSpPr>
          <p:cNvPr id="7" name="TextBox 6"/>
          <p:cNvSpPr txBox="1"/>
          <p:nvPr/>
        </p:nvSpPr>
        <p:spPr>
          <a:xfrm>
            <a:off x="9278104" y="6457494"/>
            <a:ext cx="2990850" cy="584775"/>
          </a:xfrm>
          <a:prstGeom prst="rect">
            <a:avLst/>
          </a:prstGeom>
          <a:noFill/>
        </p:spPr>
        <p:txBody>
          <a:bodyPr wrap="square" rtlCol="0">
            <a:spAutoFit/>
          </a:bodyPr>
          <a:lstStyle/>
          <a:p>
            <a:r>
              <a:rPr lang="en-US" sz="800" dirty="0"/>
              <a:t>retrieved from: http://www.wallconvert.com/converted/green-lantern-a-superhero-green-minimalism-231436.html</a:t>
            </a:r>
          </a:p>
          <a:p>
            <a:endParaRPr lang="en-US" sz="800" dirty="0"/>
          </a:p>
        </p:txBody>
      </p:sp>
      <p:sp>
        <p:nvSpPr>
          <p:cNvPr id="9" name="Slide Number Placeholder 8"/>
          <p:cNvSpPr>
            <a:spLocks noGrp="1"/>
          </p:cNvSpPr>
          <p:nvPr>
            <p:ph type="sldNum" sz="quarter" idx="12"/>
          </p:nvPr>
        </p:nvSpPr>
        <p:spPr>
          <a:xfrm>
            <a:off x="10863404" y="-334963"/>
            <a:ext cx="1142245" cy="669925"/>
          </a:xfrm>
        </p:spPr>
        <p:txBody>
          <a:bodyPr/>
          <a:lstStyle/>
          <a:p>
            <a:fld id="{D57F1E4F-1CFF-5643-939E-02111984F565}" type="slidenum">
              <a:rPr lang="en-US" sz="1200" smtClean="0">
                <a:solidFill>
                  <a:schemeClr val="tx1"/>
                </a:solidFill>
              </a:rPr>
              <a:t>8</a:t>
            </a:fld>
            <a:endParaRPr lang="en-US" sz="1200" dirty="0">
              <a:solidFill>
                <a:schemeClr val="tx1"/>
              </a:solidFill>
            </a:endParaRPr>
          </a:p>
        </p:txBody>
      </p:sp>
    </p:spTree>
    <p:extLst>
      <p:ext uri="{BB962C8B-B14F-4D97-AF65-F5344CB8AC3E}">
        <p14:creationId xmlns:p14="http://schemas.microsoft.com/office/powerpoint/2010/main" val="2563266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allup.net/wp-content/uploads/2016/01/66749-simple_background-superhero-comics-heroes-Hellboy-Dark_Horse-Blo0p-minimalis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53" y="-5091"/>
            <a:ext cx="12201053" cy="686309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1481" y="208230"/>
            <a:ext cx="4427145" cy="2400657"/>
          </a:xfrm>
          <a:prstGeom prst="rect">
            <a:avLst/>
          </a:prstGeom>
          <a:noFill/>
        </p:spPr>
        <p:txBody>
          <a:bodyPr wrap="square" rtlCol="0">
            <a:spAutoFit/>
          </a:bodyPr>
          <a:lstStyle/>
          <a:p>
            <a:r>
              <a:rPr lang="en-US" sz="3200" dirty="0" smtClean="0">
                <a:latin typeface="Showcard Gothic" panose="04020904020102020604" pitchFamily="82" charset="0"/>
              </a:rPr>
              <a:t>Know your Resources:</a:t>
            </a:r>
          </a:p>
          <a:p>
            <a:endParaRPr lang="en-US" sz="3200" dirty="0" smtClean="0">
              <a:latin typeface="Showcard Gothic" panose="04020904020102020604" pitchFamily="82" charset="0"/>
            </a:endParaRPr>
          </a:p>
          <a:p>
            <a:r>
              <a:rPr lang="en-US" dirty="0" smtClean="0">
                <a:latin typeface="+mj-lt"/>
              </a:rPr>
              <a:t>https://fafsa.ed.gov/help.htm</a:t>
            </a:r>
          </a:p>
          <a:p>
            <a:endParaRPr lang="en-US" dirty="0">
              <a:latin typeface="+mj-lt"/>
            </a:endParaRPr>
          </a:p>
          <a:p>
            <a:endParaRPr lang="en-US" dirty="0">
              <a:latin typeface="+mj-lt"/>
            </a:endParaRPr>
          </a:p>
        </p:txBody>
      </p:sp>
      <p:sp>
        <p:nvSpPr>
          <p:cNvPr id="4" name="TextBox 3"/>
          <p:cNvSpPr txBox="1"/>
          <p:nvPr/>
        </p:nvSpPr>
        <p:spPr>
          <a:xfrm>
            <a:off x="7052650" y="144855"/>
            <a:ext cx="5060887" cy="1077218"/>
          </a:xfrm>
          <a:prstGeom prst="rect">
            <a:avLst/>
          </a:prstGeom>
          <a:noFill/>
        </p:spPr>
        <p:txBody>
          <a:bodyPr wrap="square" rtlCol="0">
            <a:spAutoFit/>
          </a:bodyPr>
          <a:lstStyle/>
          <a:p>
            <a:r>
              <a:rPr lang="en-US" sz="3200" dirty="0" smtClean="0">
                <a:latin typeface="Showcard Gothic" panose="04020904020102020604" pitchFamily="82" charset="0"/>
              </a:rPr>
              <a:t>Know the Answers to Common Questions:</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4430" t="15077" r="23664" b="3489"/>
          <a:stretch/>
        </p:blipFill>
        <p:spPr bwMode="auto">
          <a:xfrm>
            <a:off x="199176" y="2166041"/>
            <a:ext cx="3948074" cy="2550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1481" y="5033727"/>
            <a:ext cx="7785981" cy="1292662"/>
          </a:xfrm>
          <a:prstGeom prst="rect">
            <a:avLst/>
          </a:prstGeom>
          <a:noFill/>
        </p:spPr>
        <p:txBody>
          <a:bodyPr wrap="square" rtlCol="0">
            <a:spAutoFit/>
          </a:bodyPr>
          <a:lstStyle/>
          <a:p>
            <a:r>
              <a:rPr lang="en-US" sz="2400" dirty="0" smtClean="0">
                <a:latin typeface="Showcard Gothic" panose="04020904020102020604" pitchFamily="82" charset="0"/>
              </a:rPr>
              <a:t>Use the Financial Aid Toolkit </a:t>
            </a:r>
          </a:p>
          <a:p>
            <a:endParaRPr lang="en-US" dirty="0" smtClean="0"/>
          </a:p>
          <a:p>
            <a:r>
              <a:rPr lang="en-US" dirty="0" smtClean="0"/>
              <a:t>http</a:t>
            </a:r>
            <a:r>
              <a:rPr lang="en-US" dirty="0"/>
              <a:t>://www.financialaidtoolkit.ed.gov/tk/search#YourSearchResults</a:t>
            </a:r>
          </a:p>
          <a:p>
            <a:endParaRPr lang="en-US" dirty="0"/>
          </a:p>
        </p:txBody>
      </p:sp>
      <p:sp>
        <p:nvSpPr>
          <p:cNvPr id="7" name="TextBox 6"/>
          <p:cNvSpPr txBox="1"/>
          <p:nvPr/>
        </p:nvSpPr>
        <p:spPr>
          <a:xfrm>
            <a:off x="7674320" y="1546755"/>
            <a:ext cx="4517680"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How can I avoid problems with my FSA ID?</a:t>
            </a:r>
          </a:p>
          <a:p>
            <a:pPr marL="285750" indent="-285750">
              <a:buFont typeface="Arial" panose="020B0604020202020204" pitchFamily="34" charset="0"/>
              <a:buChar char="•"/>
            </a:pPr>
            <a:r>
              <a:rPr lang="en-US" sz="2000" dirty="0" smtClean="0"/>
              <a:t>How can I fill out a FAFSA if I can’t use my parent’s FSA ID?</a:t>
            </a:r>
          </a:p>
          <a:p>
            <a:pPr marL="285750" indent="-285750">
              <a:buFont typeface="Arial" panose="020B0604020202020204" pitchFamily="34" charset="0"/>
              <a:buChar char="•"/>
            </a:pPr>
            <a:r>
              <a:rPr lang="en-US" sz="2000" dirty="0" smtClean="0"/>
              <a:t>What happened to the PIN?</a:t>
            </a:r>
          </a:p>
          <a:p>
            <a:pPr marL="285750" indent="-285750">
              <a:buFont typeface="Arial" panose="020B0604020202020204" pitchFamily="34" charset="0"/>
              <a:buChar char="•"/>
            </a:pPr>
            <a:r>
              <a:rPr lang="en-US" sz="2000" dirty="0" smtClean="0"/>
              <a:t>Can I use my FSA ID immediately?</a:t>
            </a:r>
          </a:p>
          <a:p>
            <a:pPr marL="285750" indent="-285750">
              <a:buFont typeface="Arial" panose="020B0604020202020204" pitchFamily="34" charset="0"/>
              <a:buChar char="•"/>
            </a:pPr>
            <a:endParaRPr lang="en-US" sz="2000" dirty="0"/>
          </a:p>
          <a:p>
            <a:r>
              <a:rPr lang="en-US" sz="2000" dirty="0" smtClean="0"/>
              <a:t>And the most important answer…</a:t>
            </a:r>
          </a:p>
          <a:p>
            <a:pPr marL="285750" indent="-285750">
              <a:buFont typeface="Arial" panose="020B0604020202020204" pitchFamily="34" charset="0"/>
              <a:buChar char="•"/>
            </a:pPr>
            <a:r>
              <a:rPr lang="en-US" sz="2000" dirty="0" smtClean="0"/>
              <a:t>How do I unlock the FSA ID?</a:t>
            </a:r>
            <a:endParaRPr lang="en-US" sz="2000" dirty="0"/>
          </a:p>
        </p:txBody>
      </p:sp>
      <p:sp>
        <p:nvSpPr>
          <p:cNvPr id="2" name="TextBox 1"/>
          <p:cNvSpPr txBox="1"/>
          <p:nvPr/>
        </p:nvSpPr>
        <p:spPr>
          <a:xfrm>
            <a:off x="6800850" y="6642556"/>
            <a:ext cx="5312687" cy="215444"/>
          </a:xfrm>
          <a:prstGeom prst="rect">
            <a:avLst/>
          </a:prstGeom>
          <a:noFill/>
        </p:spPr>
        <p:txBody>
          <a:bodyPr wrap="square" rtlCol="0">
            <a:spAutoFit/>
          </a:bodyPr>
          <a:lstStyle/>
          <a:p>
            <a:r>
              <a:rPr lang="en-US" sz="800" dirty="0"/>
              <a:t>http://wallup.net/simple-background-superhero-comics-heroes-hellboy-dark-horse-blo0p-minimalism/</a:t>
            </a:r>
          </a:p>
        </p:txBody>
      </p:sp>
      <p:sp>
        <p:nvSpPr>
          <p:cNvPr id="9" name="Slide Number Placeholder 8"/>
          <p:cNvSpPr>
            <a:spLocks noGrp="1"/>
          </p:cNvSpPr>
          <p:nvPr>
            <p:ph type="sldNum" sz="quarter" idx="12"/>
          </p:nvPr>
        </p:nvSpPr>
        <p:spPr>
          <a:xfrm>
            <a:off x="10887075" y="-378947"/>
            <a:ext cx="1142245" cy="669925"/>
          </a:xfrm>
        </p:spPr>
        <p:txBody>
          <a:bodyPr/>
          <a:lstStyle/>
          <a:p>
            <a:fld id="{D57F1E4F-1CFF-5643-939E-02111984F565}" type="slidenum">
              <a:rPr lang="en-US" sz="1200" smtClean="0">
                <a:solidFill>
                  <a:schemeClr val="tx1"/>
                </a:solidFill>
              </a:rPr>
              <a:t>9</a:t>
            </a:fld>
            <a:endParaRPr lang="en-US" sz="1200" dirty="0">
              <a:solidFill>
                <a:schemeClr val="tx1"/>
              </a:solidFill>
            </a:endParaRPr>
          </a:p>
        </p:txBody>
      </p:sp>
    </p:spTree>
    <p:extLst>
      <p:ext uri="{BB962C8B-B14F-4D97-AF65-F5344CB8AC3E}">
        <p14:creationId xmlns:p14="http://schemas.microsoft.com/office/powerpoint/2010/main" val="342599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2137</TotalTime>
  <Words>2802</Words>
  <Application>Microsoft Office PowerPoint</Application>
  <PresentationFormat>Custom</PresentationFormat>
  <Paragraphs>373</Paragraphs>
  <Slides>32</Slides>
  <Notes>2</Notes>
  <HiddenSlides>0</HiddenSlides>
  <MMClips>2</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Slice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PPCC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Dutton, Ashlee</dc:creator>
  <cp:lastModifiedBy>Olsen, Leslie</cp:lastModifiedBy>
  <cp:revision>125</cp:revision>
  <dcterms:created xsi:type="dcterms:W3CDTF">2016-02-04T15:59:48Z</dcterms:created>
  <dcterms:modified xsi:type="dcterms:W3CDTF">2016-03-21T19:21:07Z</dcterms:modified>
</cp:coreProperties>
</file>